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24" r:id="rId1"/>
    <p:sldMasterId id="2147483978" r:id="rId2"/>
    <p:sldMasterId id="2147483989" r:id="rId3"/>
    <p:sldMasterId id="2147484019" r:id="rId4"/>
  </p:sldMasterIdLst>
  <p:notesMasterIdLst>
    <p:notesMasterId r:id="rId43"/>
  </p:notesMasterIdLst>
  <p:handoutMasterIdLst>
    <p:handoutMasterId r:id="rId44"/>
  </p:handoutMasterIdLst>
  <p:sldIdLst>
    <p:sldId id="287" r:id="rId5"/>
    <p:sldId id="306" r:id="rId6"/>
    <p:sldId id="291" r:id="rId7"/>
    <p:sldId id="294" r:id="rId8"/>
    <p:sldId id="293" r:id="rId9"/>
    <p:sldId id="307" r:id="rId10"/>
    <p:sldId id="289" r:id="rId11"/>
    <p:sldId id="290" r:id="rId12"/>
    <p:sldId id="297" r:id="rId13"/>
    <p:sldId id="338" r:id="rId14"/>
    <p:sldId id="343" r:id="rId15"/>
    <p:sldId id="308" r:id="rId16"/>
    <p:sldId id="302" r:id="rId17"/>
    <p:sldId id="303" r:id="rId18"/>
    <p:sldId id="304" r:id="rId19"/>
    <p:sldId id="305" r:id="rId20"/>
    <p:sldId id="323" r:id="rId21"/>
    <p:sldId id="313" r:id="rId22"/>
    <p:sldId id="324" r:id="rId23"/>
    <p:sldId id="328" r:id="rId24"/>
    <p:sldId id="329" r:id="rId25"/>
    <p:sldId id="330" r:id="rId26"/>
    <p:sldId id="331" r:id="rId27"/>
    <p:sldId id="332" r:id="rId28"/>
    <p:sldId id="333" r:id="rId29"/>
    <p:sldId id="256" r:id="rId30"/>
    <p:sldId id="257" r:id="rId31"/>
    <p:sldId id="345" r:id="rId32"/>
    <p:sldId id="259" r:id="rId33"/>
    <p:sldId id="258" r:id="rId34"/>
    <p:sldId id="260" r:id="rId35"/>
    <p:sldId id="262" r:id="rId36"/>
    <p:sldId id="344" r:id="rId37"/>
    <p:sldId id="263" r:id="rId38"/>
    <p:sldId id="264" r:id="rId39"/>
    <p:sldId id="266" r:id="rId40"/>
    <p:sldId id="267" r:id="rId41"/>
    <p:sldId id="342" r:id="rId42"/>
  </p:sldIdLst>
  <p:sldSz cx="9144000" cy="6858000" type="screen4x3"/>
  <p:notesSz cx="9144000" cy="6858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921">
          <p15:clr>
            <a:srgbClr val="A4A3A4"/>
          </p15:clr>
        </p15:guide>
        <p15:guide id="2" pos="2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1616"/>
    <a:srgbClr val="B60225"/>
    <a:srgbClr val="0000FF"/>
    <a:srgbClr val="C1211D"/>
    <a:srgbClr val="FC5B4A"/>
    <a:srgbClr val="C03137"/>
    <a:srgbClr val="969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705" autoAdjust="0"/>
  </p:normalViewPr>
  <p:slideViewPr>
    <p:cSldViewPr snapToGrid="0" showGuides="1">
      <p:cViewPr varScale="1">
        <p:scale>
          <a:sx n="112" d="100"/>
          <a:sy n="112" d="100"/>
        </p:scale>
        <p:origin x="1548" y="66"/>
      </p:cViewPr>
      <p:guideLst>
        <p:guide orient="horz" pos="921"/>
        <p:guide pos="264"/>
      </p:guideLst>
    </p:cSldViewPr>
  </p:slideViewPr>
  <p:outlineViewPr>
    <p:cViewPr>
      <p:scale>
        <a:sx n="33" d="100"/>
        <a:sy n="33" d="100"/>
      </p:scale>
      <p:origin x="0" y="10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C7DA1F-A343-4D4D-B1C3-BDBC33BE002E}" type="doc">
      <dgm:prSet loTypeId="urn:microsoft.com/office/officeart/2008/layout/AlternatingHexagons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95BEF17-5653-4331-9D3D-F6FD39EAB0DC}" type="pres">
      <dgm:prSet presAssocID="{CFC7DA1F-A343-4D4D-B1C3-BDBC33BE002E}" presName="Name0" presStyleCnt="0">
        <dgm:presLayoutVars>
          <dgm:chMax/>
          <dgm:chPref/>
          <dgm:dir/>
          <dgm:animLvl val="lvl"/>
        </dgm:presLayoutVars>
      </dgm:prSet>
      <dgm:spPr/>
    </dgm:pt>
  </dgm:ptLst>
  <dgm:cxnLst>
    <dgm:cxn modelId="{08F6ABED-0322-40DC-9125-08A2EDC9107A}" type="presOf" srcId="{CFC7DA1F-A343-4D4D-B1C3-BDBC33BE002E}" destId="{295BEF17-5653-4331-9D3D-F6FD39EAB0DC}" srcOrd="0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0883E4-6F2E-4FF6-AB87-5E9173D5DCCF}" type="doc">
      <dgm:prSet loTypeId="urn:microsoft.com/office/officeart/2005/8/layout/rings+Icon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9720A55-EA08-46DE-95A7-926E5A1797EB}">
      <dgm:prSet phldrT="[Text]" custT="1"/>
      <dgm:spPr>
        <a:solidFill>
          <a:srgbClr val="C00000">
            <a:alpha val="71000"/>
          </a:srgbClr>
        </a:solidFill>
      </dgm:spPr>
      <dgm:t>
        <a:bodyPr/>
        <a:lstStyle/>
        <a:p>
          <a:pPr algn="ctr">
            <a:spcAft>
              <a:spcPts val="0"/>
            </a:spcAft>
          </a:pPr>
          <a:r>
            <a:rPr lang="en-US" sz="2000" dirty="0">
              <a:solidFill>
                <a:schemeClr val="bg1"/>
              </a:solidFill>
            </a:rPr>
            <a:t>Microbiology &amp;</a:t>
          </a:r>
        </a:p>
        <a:p>
          <a:pPr algn="ctr">
            <a:spcAft>
              <a:spcPts val="0"/>
            </a:spcAft>
          </a:pPr>
          <a:r>
            <a:rPr lang="en-US" sz="2000" dirty="0">
              <a:solidFill>
                <a:schemeClr val="bg1"/>
              </a:solidFill>
            </a:rPr>
            <a:t>Immunology Graduate Program</a:t>
          </a:r>
        </a:p>
        <a:p>
          <a:pPr algn="ctr">
            <a:spcAft>
              <a:spcPct val="35000"/>
            </a:spcAft>
          </a:pPr>
          <a:r>
            <a:rPr lang="en-US" sz="2000" dirty="0">
              <a:solidFill>
                <a:schemeClr val="bg1"/>
              </a:solidFill>
            </a:rPr>
            <a:t>(HBM)</a:t>
          </a:r>
        </a:p>
        <a:p>
          <a:pPr algn="ctr">
            <a:spcAft>
              <a:spcPct val="35000"/>
            </a:spcAft>
          </a:pPr>
          <a:r>
            <a:rPr lang="en-US" sz="2000" dirty="0">
              <a:solidFill>
                <a:schemeClr val="bg1"/>
              </a:solidFill>
            </a:rPr>
            <a:t>Administered by the School of Medicine</a:t>
          </a:r>
        </a:p>
      </dgm:t>
    </dgm:pt>
    <dgm:pt modelId="{65FCA203-5DC0-40CE-A125-553DBB1527D4}" type="parTrans" cxnId="{B3499A74-024C-43F0-8B3E-894D211B0680}">
      <dgm:prSet/>
      <dgm:spPr/>
      <dgm:t>
        <a:bodyPr/>
        <a:lstStyle/>
        <a:p>
          <a:endParaRPr lang="en-US"/>
        </a:p>
      </dgm:t>
    </dgm:pt>
    <dgm:pt modelId="{182ED056-601B-43E4-B4A0-ED8841C35A9A}" type="sibTrans" cxnId="{B3499A74-024C-43F0-8B3E-894D211B0680}">
      <dgm:prSet/>
      <dgm:spPr/>
      <dgm:t>
        <a:bodyPr/>
        <a:lstStyle/>
        <a:p>
          <a:endParaRPr lang="en-US"/>
        </a:p>
      </dgm:t>
    </dgm:pt>
    <dgm:pt modelId="{3047E09C-87AE-414A-92AB-4CCDC03D191C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All grad programs are governed by the Graduate School, even if they are in different Schools or Colleges.</a:t>
          </a:r>
        </a:p>
      </dgm:t>
    </dgm:pt>
    <dgm:pt modelId="{79237883-351C-4879-B658-477273AD8B47}" type="parTrans" cxnId="{BD9D3C9B-9282-48A9-A66D-07428235593F}">
      <dgm:prSet/>
      <dgm:spPr/>
      <dgm:t>
        <a:bodyPr/>
        <a:lstStyle/>
        <a:p>
          <a:endParaRPr lang="en-US"/>
        </a:p>
      </dgm:t>
    </dgm:pt>
    <dgm:pt modelId="{484466F3-5921-4BD9-A07F-2A77C37C9618}" type="sibTrans" cxnId="{BD9D3C9B-9282-48A9-A66D-07428235593F}">
      <dgm:prSet/>
      <dgm:spPr/>
      <dgm:t>
        <a:bodyPr/>
        <a:lstStyle/>
        <a:p>
          <a:endParaRPr lang="en-US"/>
        </a:p>
      </dgm:t>
    </dgm:pt>
    <dgm:pt modelId="{41A0BC8F-02EB-48AE-9A32-434B3C8EC99B}">
      <dgm:prSet phldrT="[Text]" custT="1"/>
      <dgm:spPr>
        <a:solidFill>
          <a:srgbClr val="0000FF">
            <a:alpha val="68000"/>
          </a:srgbClr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Graduate Program in Genetics</a:t>
          </a:r>
          <a:br>
            <a:rPr lang="en-US" sz="2000" dirty="0">
              <a:solidFill>
                <a:schemeClr val="bg1"/>
              </a:solidFill>
            </a:rPr>
          </a:br>
          <a:r>
            <a:rPr lang="en-US" sz="2000" dirty="0">
              <a:solidFill>
                <a:schemeClr val="bg1"/>
              </a:solidFill>
            </a:rPr>
            <a:t>(BGE)</a:t>
          </a:r>
        </a:p>
        <a:p>
          <a:r>
            <a:rPr lang="en-US" sz="2000" dirty="0">
              <a:solidFill>
                <a:schemeClr val="bg1"/>
              </a:solidFill>
            </a:rPr>
            <a:t>Administered by the College of </a:t>
          </a:r>
          <a:br>
            <a:rPr lang="en-US" sz="2000" dirty="0">
              <a:solidFill>
                <a:schemeClr val="bg1"/>
              </a:solidFill>
            </a:rPr>
          </a:br>
          <a:r>
            <a:rPr lang="en-US" sz="2000" dirty="0">
              <a:solidFill>
                <a:schemeClr val="bg1"/>
              </a:solidFill>
            </a:rPr>
            <a:t>Arts and Sciences</a:t>
          </a:r>
        </a:p>
      </dgm:t>
    </dgm:pt>
    <dgm:pt modelId="{4933930B-93AA-410A-99C2-B1C113DA814B}" type="parTrans" cxnId="{91B59F3D-1994-4A91-8D02-D397A05E4047}">
      <dgm:prSet/>
      <dgm:spPr/>
      <dgm:t>
        <a:bodyPr/>
        <a:lstStyle/>
        <a:p>
          <a:endParaRPr lang="en-US"/>
        </a:p>
      </dgm:t>
    </dgm:pt>
    <dgm:pt modelId="{3337B279-674A-4B19-95E4-CD4E8252B30E}" type="sibTrans" cxnId="{91B59F3D-1994-4A91-8D02-D397A05E4047}">
      <dgm:prSet/>
      <dgm:spPr/>
      <dgm:t>
        <a:bodyPr/>
        <a:lstStyle/>
        <a:p>
          <a:endParaRPr lang="en-US"/>
        </a:p>
      </dgm:t>
    </dgm:pt>
    <dgm:pt modelId="{1004667D-D755-41E7-ACAF-F517074D6FE1}" type="pres">
      <dgm:prSet presAssocID="{A30883E4-6F2E-4FF6-AB87-5E9173D5DCCF}" presName="Name0" presStyleCnt="0">
        <dgm:presLayoutVars>
          <dgm:chMax val="7"/>
          <dgm:dir/>
          <dgm:resizeHandles val="exact"/>
        </dgm:presLayoutVars>
      </dgm:prSet>
      <dgm:spPr/>
    </dgm:pt>
    <dgm:pt modelId="{9DA67819-2D71-44B3-8731-8DB41A19EDDF}" type="pres">
      <dgm:prSet presAssocID="{A30883E4-6F2E-4FF6-AB87-5E9173D5DCCF}" presName="ellipse1" presStyleLbl="vennNode1" presStyleIdx="0" presStyleCnt="3" custLinFactX="9176" custLinFactNeighborX="100000" custLinFactNeighborY="62389">
        <dgm:presLayoutVars>
          <dgm:bulletEnabled val="1"/>
        </dgm:presLayoutVars>
      </dgm:prSet>
      <dgm:spPr/>
    </dgm:pt>
    <dgm:pt modelId="{2035056E-3A1C-471F-9E1C-71B8DE6881E2}" type="pres">
      <dgm:prSet presAssocID="{A30883E4-6F2E-4FF6-AB87-5E9173D5DCCF}" presName="ellipse2" presStyleLbl="vennNode1" presStyleIdx="1" presStyleCnt="3" custScaleX="118804" custScaleY="72137" custLinFactNeighborX="-1360" custLinFactNeighborY="-87456">
        <dgm:presLayoutVars>
          <dgm:bulletEnabled val="1"/>
        </dgm:presLayoutVars>
      </dgm:prSet>
      <dgm:spPr/>
    </dgm:pt>
    <dgm:pt modelId="{238C3138-1F09-4966-ADF1-DA7A3C1FA3A4}" type="pres">
      <dgm:prSet presAssocID="{A30883E4-6F2E-4FF6-AB87-5E9173D5DCCF}" presName="ellipse3" presStyleLbl="vennNode1" presStyleIdx="2" presStyleCnt="3" custLinFactX="-8233" custLinFactNeighborX="-100000" custLinFactNeighborY="60045">
        <dgm:presLayoutVars>
          <dgm:bulletEnabled val="1"/>
        </dgm:presLayoutVars>
      </dgm:prSet>
      <dgm:spPr/>
    </dgm:pt>
  </dgm:ptLst>
  <dgm:cxnLst>
    <dgm:cxn modelId="{91B59F3D-1994-4A91-8D02-D397A05E4047}" srcId="{A30883E4-6F2E-4FF6-AB87-5E9173D5DCCF}" destId="{41A0BC8F-02EB-48AE-9A32-434B3C8EC99B}" srcOrd="2" destOrd="0" parTransId="{4933930B-93AA-410A-99C2-B1C113DA814B}" sibTransId="{3337B279-674A-4B19-95E4-CD4E8252B30E}"/>
    <dgm:cxn modelId="{8593DD45-E208-44E9-B423-2B57B1014521}" type="presOf" srcId="{3047E09C-87AE-414A-92AB-4CCDC03D191C}" destId="{2035056E-3A1C-471F-9E1C-71B8DE6881E2}" srcOrd="0" destOrd="0" presId="urn:microsoft.com/office/officeart/2005/8/layout/rings+Icon"/>
    <dgm:cxn modelId="{C31FFD4A-8B85-4ADB-A5ED-1C7DDC77EFE5}" type="presOf" srcId="{09720A55-EA08-46DE-95A7-926E5A1797EB}" destId="{9DA67819-2D71-44B3-8731-8DB41A19EDDF}" srcOrd="0" destOrd="0" presId="urn:microsoft.com/office/officeart/2005/8/layout/rings+Icon"/>
    <dgm:cxn modelId="{B3499A74-024C-43F0-8B3E-894D211B0680}" srcId="{A30883E4-6F2E-4FF6-AB87-5E9173D5DCCF}" destId="{09720A55-EA08-46DE-95A7-926E5A1797EB}" srcOrd="0" destOrd="0" parTransId="{65FCA203-5DC0-40CE-A125-553DBB1527D4}" sibTransId="{182ED056-601B-43E4-B4A0-ED8841C35A9A}"/>
    <dgm:cxn modelId="{BD9D3C9B-9282-48A9-A66D-07428235593F}" srcId="{A30883E4-6F2E-4FF6-AB87-5E9173D5DCCF}" destId="{3047E09C-87AE-414A-92AB-4CCDC03D191C}" srcOrd="1" destOrd="0" parTransId="{79237883-351C-4879-B658-477273AD8B47}" sibTransId="{484466F3-5921-4BD9-A07F-2A77C37C9618}"/>
    <dgm:cxn modelId="{AB8603D7-5196-4DBE-B63A-AAE7287DCF6D}" type="presOf" srcId="{A30883E4-6F2E-4FF6-AB87-5E9173D5DCCF}" destId="{1004667D-D755-41E7-ACAF-F517074D6FE1}" srcOrd="0" destOrd="0" presId="urn:microsoft.com/office/officeart/2005/8/layout/rings+Icon"/>
    <dgm:cxn modelId="{814A96D7-9B5C-401F-98F0-6A3087FF1154}" type="presOf" srcId="{41A0BC8F-02EB-48AE-9A32-434B3C8EC99B}" destId="{238C3138-1F09-4966-ADF1-DA7A3C1FA3A4}" srcOrd="0" destOrd="0" presId="urn:microsoft.com/office/officeart/2005/8/layout/rings+Icon"/>
    <dgm:cxn modelId="{AE75FBB9-D7B5-44CA-BD9F-9A3EF38D300E}" type="presParOf" srcId="{1004667D-D755-41E7-ACAF-F517074D6FE1}" destId="{9DA67819-2D71-44B3-8731-8DB41A19EDDF}" srcOrd="0" destOrd="0" presId="urn:microsoft.com/office/officeart/2005/8/layout/rings+Icon"/>
    <dgm:cxn modelId="{039834AB-C41B-4476-9F31-F0E76B88D0D5}" type="presParOf" srcId="{1004667D-D755-41E7-ACAF-F517074D6FE1}" destId="{2035056E-3A1C-471F-9E1C-71B8DE6881E2}" srcOrd="1" destOrd="0" presId="urn:microsoft.com/office/officeart/2005/8/layout/rings+Icon"/>
    <dgm:cxn modelId="{C4F1E521-03BC-4D07-9BBC-5732787C7877}" type="presParOf" srcId="{1004667D-D755-41E7-ACAF-F517074D6FE1}" destId="{238C3138-1F09-4966-ADF1-DA7A3C1FA3A4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1C60CA-E247-45F1-9A80-C07EDCD0D16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099056-DDB7-4853-8754-894045B77FD6}" type="pres">
      <dgm:prSet presAssocID="{0A1C60CA-E247-45F1-9A80-C07EDCD0D16F}" presName="outerComposite" presStyleCnt="0">
        <dgm:presLayoutVars>
          <dgm:chMax val="5"/>
          <dgm:dir/>
          <dgm:resizeHandles val="exact"/>
        </dgm:presLayoutVars>
      </dgm:prSet>
      <dgm:spPr/>
    </dgm:pt>
    <dgm:pt modelId="{D5E4E524-C972-4521-985A-6939CB4E6B25}" type="pres">
      <dgm:prSet presAssocID="{0A1C60CA-E247-45F1-9A80-C07EDCD0D16F}" presName="dummyMaxCanvas" presStyleCnt="0">
        <dgm:presLayoutVars/>
      </dgm:prSet>
      <dgm:spPr/>
    </dgm:pt>
  </dgm:ptLst>
  <dgm:cxnLst>
    <dgm:cxn modelId="{520ABAE3-11A0-4E46-A32A-C69F37C2E91C}" type="presOf" srcId="{0A1C60CA-E247-45F1-9A80-C07EDCD0D16F}" destId="{68099056-DDB7-4853-8754-894045B77FD6}" srcOrd="0" destOrd="0" presId="urn:microsoft.com/office/officeart/2005/8/layout/vProcess5"/>
    <dgm:cxn modelId="{0AA64836-A35E-4F8E-8D54-117954641C4E}" type="presParOf" srcId="{68099056-DDB7-4853-8754-894045B77FD6}" destId="{D5E4E524-C972-4521-985A-6939CB4E6B25}" srcOrd="0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D4F181-CC2F-4398-9553-23934ACE8BEA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039B954-EDFD-4394-A157-4FF135830DA3}">
      <dgm:prSet phldrT="[Text]"/>
      <dgm:spPr>
        <a:solidFill>
          <a:srgbClr val="FC5B4A"/>
        </a:solidFill>
        <a:ln>
          <a:solidFill>
            <a:srgbClr val="C00000"/>
          </a:solidFill>
        </a:ln>
      </dgm:spPr>
      <dgm:t>
        <a:bodyPr/>
        <a:lstStyle/>
        <a:p>
          <a:r>
            <a:rPr lang="en-US" dirty="0"/>
            <a:t>G3</a:t>
          </a:r>
        </a:p>
      </dgm:t>
    </dgm:pt>
    <dgm:pt modelId="{6AAB9786-180D-499A-85F1-53E34A22B4C8}" type="parTrans" cxnId="{7507E3B7-D1D3-467F-89DE-E9E7718C1BBA}">
      <dgm:prSet/>
      <dgm:spPr/>
      <dgm:t>
        <a:bodyPr/>
        <a:lstStyle/>
        <a:p>
          <a:endParaRPr lang="en-US"/>
        </a:p>
      </dgm:t>
    </dgm:pt>
    <dgm:pt modelId="{17072D57-CCBA-47B0-B296-ED7ACD8D3F66}" type="sibTrans" cxnId="{7507E3B7-D1D3-467F-89DE-E9E7718C1BBA}">
      <dgm:prSet/>
      <dgm:spPr/>
      <dgm:t>
        <a:bodyPr/>
        <a:lstStyle/>
        <a:p>
          <a:endParaRPr lang="en-US"/>
        </a:p>
      </dgm:t>
    </dgm:pt>
    <dgm:pt modelId="{DC5EBE66-2C83-49B1-A24B-DE11C547D5B7}">
      <dgm:prSet phldrT="[Text]"/>
      <dgm:spPr>
        <a:ln>
          <a:solidFill>
            <a:srgbClr val="C00000"/>
          </a:solidFill>
        </a:ln>
      </dgm:spPr>
      <dgm:t>
        <a:bodyPr/>
        <a:lstStyle/>
        <a:p>
          <a:r>
            <a:rPr lang="en-US" dirty="0">
              <a:latin typeface="Helvetica" pitchFamily="34" charset="0"/>
              <a:cs typeface="Helvetica" pitchFamily="34" charset="0"/>
            </a:rPr>
            <a:t>G3 - First year PhD graduate student who has completed less than twenty-four graduate credits. G3 students must register for </a:t>
          </a:r>
          <a:r>
            <a:rPr lang="en-US" b="1" dirty="0">
              <a:latin typeface="Helvetica" pitchFamily="34" charset="0"/>
              <a:cs typeface="Helvetica" pitchFamily="34" charset="0"/>
            </a:rPr>
            <a:t>9 credits </a:t>
          </a:r>
          <a:r>
            <a:rPr lang="en-US" dirty="0">
              <a:latin typeface="Helvetica" pitchFamily="34" charset="0"/>
              <a:cs typeface="Helvetica" pitchFamily="34" charset="0"/>
            </a:rPr>
            <a:t>per semester.</a:t>
          </a:r>
        </a:p>
      </dgm:t>
    </dgm:pt>
    <dgm:pt modelId="{C32B1DA1-75A2-4E37-9B1C-6DCF549A892C}" type="parTrans" cxnId="{0FE0FB8D-BDE3-4DDA-B899-7A5F2EDDC6C9}">
      <dgm:prSet/>
      <dgm:spPr/>
      <dgm:t>
        <a:bodyPr/>
        <a:lstStyle/>
        <a:p>
          <a:endParaRPr lang="en-US"/>
        </a:p>
      </dgm:t>
    </dgm:pt>
    <dgm:pt modelId="{DCB393DB-13A2-41F7-A01E-C43EC55F1032}" type="sibTrans" cxnId="{0FE0FB8D-BDE3-4DDA-B899-7A5F2EDDC6C9}">
      <dgm:prSet/>
      <dgm:spPr/>
      <dgm:t>
        <a:bodyPr/>
        <a:lstStyle/>
        <a:p>
          <a:endParaRPr lang="en-US"/>
        </a:p>
      </dgm:t>
    </dgm:pt>
    <dgm:pt modelId="{5A5B2D30-5C93-477D-AB55-D3DE499B3B84}">
      <dgm:prSet phldrT="[Text]"/>
      <dgm:spPr>
        <a:solidFill>
          <a:srgbClr val="C1211D">
            <a:alpha val="80000"/>
          </a:srgbClr>
        </a:solidFill>
        <a:ln>
          <a:solidFill>
            <a:srgbClr val="C00000"/>
          </a:solidFill>
        </a:ln>
      </dgm:spPr>
      <dgm:t>
        <a:bodyPr/>
        <a:lstStyle/>
        <a:p>
          <a:r>
            <a:rPr lang="en-US" dirty="0"/>
            <a:t>G4</a:t>
          </a:r>
        </a:p>
      </dgm:t>
    </dgm:pt>
    <dgm:pt modelId="{B46DC2E5-F79C-4DC1-9475-997E7A317BB1}" type="parTrans" cxnId="{B81FF96F-FA84-406C-87F4-4779A9F56067}">
      <dgm:prSet/>
      <dgm:spPr/>
      <dgm:t>
        <a:bodyPr/>
        <a:lstStyle/>
        <a:p>
          <a:endParaRPr lang="en-US"/>
        </a:p>
      </dgm:t>
    </dgm:pt>
    <dgm:pt modelId="{8A626307-E96F-466A-86DF-532427D61E7C}" type="sibTrans" cxnId="{B81FF96F-FA84-406C-87F4-4779A9F56067}">
      <dgm:prSet/>
      <dgm:spPr/>
      <dgm:t>
        <a:bodyPr/>
        <a:lstStyle/>
        <a:p>
          <a:endParaRPr lang="en-US"/>
        </a:p>
      </dgm:t>
    </dgm:pt>
    <dgm:pt modelId="{4689C1F3-4FBE-496B-805F-80314737288E}">
      <dgm:prSet phldrT="[Text]"/>
      <dgm:spPr>
        <a:ln>
          <a:solidFill>
            <a:srgbClr val="C00000"/>
          </a:solidFill>
        </a:ln>
      </dgm:spPr>
      <dgm:t>
        <a:bodyPr/>
        <a:lstStyle/>
        <a:p>
          <a:r>
            <a:rPr lang="en-US" dirty="0">
              <a:latin typeface="Helvetica" pitchFamily="34" charset="0"/>
              <a:cs typeface="Helvetica" pitchFamily="34" charset="0"/>
            </a:rPr>
            <a:t>G4 - Advanced PhD graduate student who has completed twenty-four or more graduate credits. G4 students must register for </a:t>
          </a:r>
          <a:r>
            <a:rPr lang="en-US" b="1" dirty="0">
              <a:latin typeface="Helvetica" pitchFamily="34" charset="0"/>
              <a:cs typeface="Helvetica" pitchFamily="34" charset="0"/>
            </a:rPr>
            <a:t>9 credits </a:t>
          </a:r>
          <a:r>
            <a:rPr lang="en-US" dirty="0">
              <a:latin typeface="Helvetica" pitchFamily="34" charset="0"/>
              <a:cs typeface="Helvetica" pitchFamily="34" charset="0"/>
            </a:rPr>
            <a:t>per semester.</a:t>
          </a:r>
        </a:p>
      </dgm:t>
    </dgm:pt>
    <dgm:pt modelId="{DA958689-2003-4BE7-93B2-5FEE07A60DEB}" type="parTrans" cxnId="{41BAAEEE-6819-44BC-B868-F10071BB91B3}">
      <dgm:prSet/>
      <dgm:spPr/>
      <dgm:t>
        <a:bodyPr/>
        <a:lstStyle/>
        <a:p>
          <a:endParaRPr lang="en-US"/>
        </a:p>
      </dgm:t>
    </dgm:pt>
    <dgm:pt modelId="{601178C6-7BD1-4769-8061-E8A96B985829}" type="sibTrans" cxnId="{41BAAEEE-6819-44BC-B868-F10071BB91B3}">
      <dgm:prSet/>
      <dgm:spPr/>
      <dgm:t>
        <a:bodyPr/>
        <a:lstStyle/>
        <a:p>
          <a:endParaRPr lang="en-US"/>
        </a:p>
      </dgm:t>
    </dgm:pt>
    <dgm:pt modelId="{10333051-730F-4376-A806-73AF07119206}">
      <dgm:prSet phldrT="[Text]"/>
      <dgm:spPr>
        <a:solidFill>
          <a:srgbClr val="A21616"/>
        </a:solidFill>
        <a:ln>
          <a:solidFill>
            <a:srgbClr val="C00000"/>
          </a:solidFill>
        </a:ln>
      </dgm:spPr>
      <dgm:t>
        <a:bodyPr/>
        <a:lstStyle/>
        <a:p>
          <a:r>
            <a:rPr lang="en-US" dirty="0"/>
            <a:t>G5</a:t>
          </a:r>
        </a:p>
      </dgm:t>
    </dgm:pt>
    <dgm:pt modelId="{30ADC469-1637-4C43-883B-5DB85866C5C4}" type="parTrans" cxnId="{E5A70B2F-9513-46C6-A519-2022009F9684}">
      <dgm:prSet/>
      <dgm:spPr/>
      <dgm:t>
        <a:bodyPr/>
        <a:lstStyle/>
        <a:p>
          <a:endParaRPr lang="en-US"/>
        </a:p>
      </dgm:t>
    </dgm:pt>
    <dgm:pt modelId="{E28E0437-C3FA-4F6A-AAFA-E6D4593DD453}" type="sibTrans" cxnId="{E5A70B2F-9513-46C6-A519-2022009F9684}">
      <dgm:prSet/>
      <dgm:spPr/>
      <dgm:t>
        <a:bodyPr/>
        <a:lstStyle/>
        <a:p>
          <a:endParaRPr lang="en-US"/>
        </a:p>
      </dgm:t>
    </dgm:pt>
    <dgm:pt modelId="{C3811EE0-40B5-4A80-BC37-B12BD3A4DB3F}">
      <dgm:prSet phldrT="[Text]"/>
      <dgm:spPr>
        <a:ln>
          <a:solidFill>
            <a:srgbClr val="C00000"/>
          </a:solidFill>
        </a:ln>
      </dgm:spPr>
      <dgm:t>
        <a:bodyPr/>
        <a:lstStyle/>
        <a:p>
          <a:r>
            <a:rPr lang="en-US" dirty="0">
              <a:latin typeface="Helvetica" pitchFamily="34" charset="0"/>
              <a:cs typeface="Helvetica" pitchFamily="34" charset="0"/>
            </a:rPr>
            <a:t>G5 - Advanced PhD graduate student enrolled in a doctoral who has been formally advanced to candidacy. G5 students must register for </a:t>
          </a:r>
          <a:r>
            <a:rPr lang="en-US" b="1" dirty="0">
              <a:latin typeface="Helvetica" pitchFamily="34" charset="0"/>
              <a:cs typeface="Helvetica" pitchFamily="34" charset="0"/>
            </a:rPr>
            <a:t>9 credits</a:t>
          </a:r>
          <a:r>
            <a:rPr lang="en-US" dirty="0">
              <a:latin typeface="Helvetica" pitchFamily="34" charset="0"/>
              <a:cs typeface="Helvetica" pitchFamily="34" charset="0"/>
            </a:rPr>
            <a:t>.</a:t>
          </a:r>
        </a:p>
      </dgm:t>
    </dgm:pt>
    <dgm:pt modelId="{A0019FAD-A4DF-4CC0-B471-46308FC6BB10}" type="parTrans" cxnId="{9444109D-6DC9-427F-92F9-93E5D6620794}">
      <dgm:prSet/>
      <dgm:spPr/>
      <dgm:t>
        <a:bodyPr/>
        <a:lstStyle/>
        <a:p>
          <a:endParaRPr lang="en-US"/>
        </a:p>
      </dgm:t>
    </dgm:pt>
    <dgm:pt modelId="{174C0E42-9052-4246-A6E2-23751452CCA3}" type="sibTrans" cxnId="{9444109D-6DC9-427F-92F9-93E5D6620794}">
      <dgm:prSet/>
      <dgm:spPr/>
      <dgm:t>
        <a:bodyPr/>
        <a:lstStyle/>
        <a:p>
          <a:endParaRPr lang="en-US"/>
        </a:p>
      </dgm:t>
    </dgm:pt>
    <dgm:pt modelId="{4474A78B-1474-4975-81BA-C491935ED181}" type="pres">
      <dgm:prSet presAssocID="{98D4F181-CC2F-4398-9553-23934ACE8BEA}" presName="linearFlow" presStyleCnt="0">
        <dgm:presLayoutVars>
          <dgm:dir/>
          <dgm:animLvl val="lvl"/>
          <dgm:resizeHandles val="exact"/>
        </dgm:presLayoutVars>
      </dgm:prSet>
      <dgm:spPr/>
    </dgm:pt>
    <dgm:pt modelId="{609EDF3D-39F7-4A68-8964-EFF15A73B4EA}" type="pres">
      <dgm:prSet presAssocID="{6039B954-EDFD-4394-A157-4FF135830DA3}" presName="composite" presStyleCnt="0"/>
      <dgm:spPr/>
    </dgm:pt>
    <dgm:pt modelId="{957FBEA4-DA15-4EE9-9334-3D6B668EB217}" type="pres">
      <dgm:prSet presAssocID="{6039B954-EDFD-4394-A157-4FF135830DA3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122282FB-1D98-4D24-AC20-193E4212FC42}" type="pres">
      <dgm:prSet presAssocID="{6039B954-EDFD-4394-A157-4FF135830DA3}" presName="descendantText" presStyleLbl="alignAcc1" presStyleIdx="0" presStyleCnt="3">
        <dgm:presLayoutVars>
          <dgm:bulletEnabled val="1"/>
        </dgm:presLayoutVars>
      </dgm:prSet>
      <dgm:spPr/>
    </dgm:pt>
    <dgm:pt modelId="{CB88699E-646C-460E-8AAA-110CA30CA652}" type="pres">
      <dgm:prSet presAssocID="{17072D57-CCBA-47B0-B296-ED7ACD8D3F66}" presName="sp" presStyleCnt="0"/>
      <dgm:spPr/>
    </dgm:pt>
    <dgm:pt modelId="{C95A5078-D0A5-4247-A4E7-18F51E2D7725}" type="pres">
      <dgm:prSet presAssocID="{5A5B2D30-5C93-477D-AB55-D3DE499B3B84}" presName="composite" presStyleCnt="0"/>
      <dgm:spPr/>
    </dgm:pt>
    <dgm:pt modelId="{7B0479A7-A9C3-4AA5-99F7-C7692D4D910F}" type="pres">
      <dgm:prSet presAssocID="{5A5B2D30-5C93-477D-AB55-D3DE499B3B84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5D5D41AE-8398-4FB9-8A79-E8F7D39323CB}" type="pres">
      <dgm:prSet presAssocID="{5A5B2D30-5C93-477D-AB55-D3DE499B3B84}" presName="descendantText" presStyleLbl="alignAcc1" presStyleIdx="1" presStyleCnt="3">
        <dgm:presLayoutVars>
          <dgm:bulletEnabled val="1"/>
        </dgm:presLayoutVars>
      </dgm:prSet>
      <dgm:spPr/>
    </dgm:pt>
    <dgm:pt modelId="{B16E7B92-4912-439C-96C4-F55D7FB0ED09}" type="pres">
      <dgm:prSet presAssocID="{8A626307-E96F-466A-86DF-532427D61E7C}" presName="sp" presStyleCnt="0"/>
      <dgm:spPr/>
    </dgm:pt>
    <dgm:pt modelId="{43CE7E14-5683-4C13-9944-67225494E8C5}" type="pres">
      <dgm:prSet presAssocID="{10333051-730F-4376-A806-73AF07119206}" presName="composite" presStyleCnt="0"/>
      <dgm:spPr/>
    </dgm:pt>
    <dgm:pt modelId="{B1A9E725-8296-4A1B-AE73-6970081B0BC4}" type="pres">
      <dgm:prSet presAssocID="{10333051-730F-4376-A806-73AF07119206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0C8FD050-74AD-4895-9C0B-C0DE5FFA6CA2}" type="pres">
      <dgm:prSet presAssocID="{10333051-730F-4376-A806-73AF07119206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C2E9230B-FC40-44ED-8C06-A1E253C9B8DF}" type="presOf" srcId="{5A5B2D30-5C93-477D-AB55-D3DE499B3B84}" destId="{7B0479A7-A9C3-4AA5-99F7-C7692D4D910F}" srcOrd="0" destOrd="0" presId="urn:microsoft.com/office/officeart/2005/8/layout/chevron2"/>
    <dgm:cxn modelId="{941C4414-3504-4859-8FB2-478EA64EF515}" type="presOf" srcId="{98D4F181-CC2F-4398-9553-23934ACE8BEA}" destId="{4474A78B-1474-4975-81BA-C491935ED181}" srcOrd="0" destOrd="0" presId="urn:microsoft.com/office/officeart/2005/8/layout/chevron2"/>
    <dgm:cxn modelId="{E5A70B2F-9513-46C6-A519-2022009F9684}" srcId="{98D4F181-CC2F-4398-9553-23934ACE8BEA}" destId="{10333051-730F-4376-A806-73AF07119206}" srcOrd="2" destOrd="0" parTransId="{30ADC469-1637-4C43-883B-5DB85866C5C4}" sibTransId="{E28E0437-C3FA-4F6A-AAFA-E6D4593DD453}"/>
    <dgm:cxn modelId="{95EEAC62-2A84-4942-8301-BC980D0D3FEF}" type="presOf" srcId="{C3811EE0-40B5-4A80-BC37-B12BD3A4DB3F}" destId="{0C8FD050-74AD-4895-9C0B-C0DE5FFA6CA2}" srcOrd="0" destOrd="0" presId="urn:microsoft.com/office/officeart/2005/8/layout/chevron2"/>
    <dgm:cxn modelId="{C9487564-FDBB-41A0-AD2E-995DCF18EA49}" type="presOf" srcId="{4689C1F3-4FBE-496B-805F-80314737288E}" destId="{5D5D41AE-8398-4FB9-8A79-E8F7D39323CB}" srcOrd="0" destOrd="0" presId="urn:microsoft.com/office/officeart/2005/8/layout/chevron2"/>
    <dgm:cxn modelId="{B81FF96F-FA84-406C-87F4-4779A9F56067}" srcId="{98D4F181-CC2F-4398-9553-23934ACE8BEA}" destId="{5A5B2D30-5C93-477D-AB55-D3DE499B3B84}" srcOrd="1" destOrd="0" parTransId="{B46DC2E5-F79C-4DC1-9475-997E7A317BB1}" sibTransId="{8A626307-E96F-466A-86DF-532427D61E7C}"/>
    <dgm:cxn modelId="{0FE0FB8D-BDE3-4DDA-B899-7A5F2EDDC6C9}" srcId="{6039B954-EDFD-4394-A157-4FF135830DA3}" destId="{DC5EBE66-2C83-49B1-A24B-DE11C547D5B7}" srcOrd="0" destOrd="0" parTransId="{C32B1DA1-75A2-4E37-9B1C-6DCF549A892C}" sibTransId="{DCB393DB-13A2-41F7-A01E-C43EC55F1032}"/>
    <dgm:cxn modelId="{9444109D-6DC9-427F-92F9-93E5D6620794}" srcId="{10333051-730F-4376-A806-73AF07119206}" destId="{C3811EE0-40B5-4A80-BC37-B12BD3A4DB3F}" srcOrd="0" destOrd="0" parTransId="{A0019FAD-A4DF-4CC0-B471-46308FC6BB10}" sibTransId="{174C0E42-9052-4246-A6E2-23751452CCA3}"/>
    <dgm:cxn modelId="{7507E3B7-D1D3-467F-89DE-E9E7718C1BBA}" srcId="{98D4F181-CC2F-4398-9553-23934ACE8BEA}" destId="{6039B954-EDFD-4394-A157-4FF135830DA3}" srcOrd="0" destOrd="0" parTransId="{6AAB9786-180D-499A-85F1-53E34A22B4C8}" sibTransId="{17072D57-CCBA-47B0-B296-ED7ACD8D3F66}"/>
    <dgm:cxn modelId="{4E6200BC-CC7B-458E-847B-235114A2D4FC}" type="presOf" srcId="{6039B954-EDFD-4394-A157-4FF135830DA3}" destId="{957FBEA4-DA15-4EE9-9334-3D6B668EB217}" srcOrd="0" destOrd="0" presId="urn:microsoft.com/office/officeart/2005/8/layout/chevron2"/>
    <dgm:cxn modelId="{2B18EDC0-D40C-44E3-95B0-AE9FDA9AAEFD}" type="presOf" srcId="{10333051-730F-4376-A806-73AF07119206}" destId="{B1A9E725-8296-4A1B-AE73-6970081B0BC4}" srcOrd="0" destOrd="0" presId="urn:microsoft.com/office/officeart/2005/8/layout/chevron2"/>
    <dgm:cxn modelId="{41BAAEEE-6819-44BC-B868-F10071BB91B3}" srcId="{5A5B2D30-5C93-477D-AB55-D3DE499B3B84}" destId="{4689C1F3-4FBE-496B-805F-80314737288E}" srcOrd="0" destOrd="0" parTransId="{DA958689-2003-4BE7-93B2-5FEE07A60DEB}" sibTransId="{601178C6-7BD1-4769-8061-E8A96B985829}"/>
    <dgm:cxn modelId="{5B4369F0-C267-4EC5-9F51-B9FCA1CFF59B}" type="presOf" srcId="{DC5EBE66-2C83-49B1-A24B-DE11C547D5B7}" destId="{122282FB-1D98-4D24-AC20-193E4212FC42}" srcOrd="0" destOrd="0" presId="urn:microsoft.com/office/officeart/2005/8/layout/chevron2"/>
    <dgm:cxn modelId="{1C75C9BA-8985-426D-806B-3D6E07A1509B}" type="presParOf" srcId="{4474A78B-1474-4975-81BA-C491935ED181}" destId="{609EDF3D-39F7-4A68-8964-EFF15A73B4EA}" srcOrd="0" destOrd="0" presId="urn:microsoft.com/office/officeart/2005/8/layout/chevron2"/>
    <dgm:cxn modelId="{51B3D9D9-F6ED-4E23-9334-981F52E3987A}" type="presParOf" srcId="{609EDF3D-39F7-4A68-8964-EFF15A73B4EA}" destId="{957FBEA4-DA15-4EE9-9334-3D6B668EB217}" srcOrd="0" destOrd="0" presId="urn:microsoft.com/office/officeart/2005/8/layout/chevron2"/>
    <dgm:cxn modelId="{71D3E47D-14F2-44F8-BCA0-F246E4846DCB}" type="presParOf" srcId="{609EDF3D-39F7-4A68-8964-EFF15A73B4EA}" destId="{122282FB-1D98-4D24-AC20-193E4212FC42}" srcOrd="1" destOrd="0" presId="urn:microsoft.com/office/officeart/2005/8/layout/chevron2"/>
    <dgm:cxn modelId="{AE83677A-7038-4BE3-A287-C4064DE0FA10}" type="presParOf" srcId="{4474A78B-1474-4975-81BA-C491935ED181}" destId="{CB88699E-646C-460E-8AAA-110CA30CA652}" srcOrd="1" destOrd="0" presId="urn:microsoft.com/office/officeart/2005/8/layout/chevron2"/>
    <dgm:cxn modelId="{566694F5-F619-4240-963A-2453906E413F}" type="presParOf" srcId="{4474A78B-1474-4975-81BA-C491935ED181}" destId="{C95A5078-D0A5-4247-A4E7-18F51E2D7725}" srcOrd="2" destOrd="0" presId="urn:microsoft.com/office/officeart/2005/8/layout/chevron2"/>
    <dgm:cxn modelId="{6A5026A9-327E-4847-AAE5-DCD7E775E85B}" type="presParOf" srcId="{C95A5078-D0A5-4247-A4E7-18F51E2D7725}" destId="{7B0479A7-A9C3-4AA5-99F7-C7692D4D910F}" srcOrd="0" destOrd="0" presId="urn:microsoft.com/office/officeart/2005/8/layout/chevron2"/>
    <dgm:cxn modelId="{1D1A152F-0C20-4F4A-9B38-E17DF6B35891}" type="presParOf" srcId="{C95A5078-D0A5-4247-A4E7-18F51E2D7725}" destId="{5D5D41AE-8398-4FB9-8A79-E8F7D39323CB}" srcOrd="1" destOrd="0" presId="urn:microsoft.com/office/officeart/2005/8/layout/chevron2"/>
    <dgm:cxn modelId="{6A1CCDFB-2F63-482D-8558-C7B1E969246E}" type="presParOf" srcId="{4474A78B-1474-4975-81BA-C491935ED181}" destId="{B16E7B92-4912-439C-96C4-F55D7FB0ED09}" srcOrd="3" destOrd="0" presId="urn:microsoft.com/office/officeart/2005/8/layout/chevron2"/>
    <dgm:cxn modelId="{58477861-73A2-41FA-9935-6ABD6F796E39}" type="presParOf" srcId="{4474A78B-1474-4975-81BA-C491935ED181}" destId="{43CE7E14-5683-4C13-9944-67225494E8C5}" srcOrd="4" destOrd="0" presId="urn:microsoft.com/office/officeart/2005/8/layout/chevron2"/>
    <dgm:cxn modelId="{E7219F9C-61A3-4855-8D68-476FF8BE2868}" type="presParOf" srcId="{43CE7E14-5683-4C13-9944-67225494E8C5}" destId="{B1A9E725-8296-4A1B-AE73-6970081B0BC4}" srcOrd="0" destOrd="0" presId="urn:microsoft.com/office/officeart/2005/8/layout/chevron2"/>
    <dgm:cxn modelId="{A65DA92C-77B4-48DC-95D5-8261100863EB}" type="presParOf" srcId="{43CE7E14-5683-4C13-9944-67225494E8C5}" destId="{0C8FD050-74AD-4895-9C0B-C0DE5FFA6CA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A67819-2D71-44B3-8731-8DB41A19EDDF}">
      <dsp:nvSpPr>
        <dsp:cNvPr id="0" name=""/>
        <dsp:cNvSpPr/>
      </dsp:nvSpPr>
      <dsp:spPr>
        <a:xfrm>
          <a:off x="3402024" y="1999987"/>
          <a:ext cx="2998775" cy="2998732"/>
        </a:xfrm>
        <a:prstGeom prst="ellipse">
          <a:avLst/>
        </a:prstGeom>
        <a:solidFill>
          <a:srgbClr val="C00000">
            <a:alpha val="71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Microbiology &amp;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Immunology Graduate Program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(HBM)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Administered by the School of Medicine</a:t>
          </a:r>
        </a:p>
      </dsp:txBody>
      <dsp:txXfrm>
        <a:off x="3841184" y="2439141"/>
        <a:ext cx="2120455" cy="2120424"/>
      </dsp:txXfrm>
    </dsp:sp>
    <dsp:sp modelId="{2035056E-3A1C-471F-9E1C-71B8DE6881E2}">
      <dsp:nvSpPr>
        <dsp:cNvPr id="0" name=""/>
        <dsp:cNvSpPr/>
      </dsp:nvSpPr>
      <dsp:spPr>
        <a:xfrm>
          <a:off x="1379196" y="4069"/>
          <a:ext cx="3562664" cy="2163195"/>
        </a:xfrm>
        <a:prstGeom prst="ellips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All grad programs are governed by the Graduate School, even if they are in different Schools or Colleges.</a:t>
          </a:r>
        </a:p>
      </dsp:txBody>
      <dsp:txXfrm>
        <a:off x="1900936" y="320862"/>
        <a:ext cx="2519184" cy="1529609"/>
      </dsp:txXfrm>
    </dsp:sp>
    <dsp:sp modelId="{238C3138-1F09-4966-ADF1-DA7A3C1FA3A4}">
      <dsp:nvSpPr>
        <dsp:cNvPr id="0" name=""/>
        <dsp:cNvSpPr/>
      </dsp:nvSpPr>
      <dsp:spPr>
        <a:xfrm>
          <a:off x="0" y="1999987"/>
          <a:ext cx="2998775" cy="2998732"/>
        </a:xfrm>
        <a:prstGeom prst="ellipse">
          <a:avLst/>
        </a:prstGeom>
        <a:solidFill>
          <a:srgbClr val="0000FF">
            <a:alpha val="68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Graduate Program in Genetics</a:t>
          </a:r>
          <a:br>
            <a:rPr lang="en-US" sz="2000" kern="1200" dirty="0">
              <a:solidFill>
                <a:schemeClr val="bg1"/>
              </a:solidFill>
            </a:rPr>
          </a:br>
          <a:r>
            <a:rPr lang="en-US" sz="2000" kern="1200" dirty="0">
              <a:solidFill>
                <a:schemeClr val="bg1"/>
              </a:solidFill>
            </a:rPr>
            <a:t>(BGE)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Administered by the College of </a:t>
          </a:r>
          <a:br>
            <a:rPr lang="en-US" sz="2000" kern="1200" dirty="0">
              <a:solidFill>
                <a:schemeClr val="bg1"/>
              </a:solidFill>
            </a:rPr>
          </a:br>
          <a:r>
            <a:rPr lang="en-US" sz="2000" kern="1200" dirty="0">
              <a:solidFill>
                <a:schemeClr val="bg1"/>
              </a:solidFill>
            </a:rPr>
            <a:t>Arts and Sciences</a:t>
          </a:r>
        </a:p>
      </dsp:txBody>
      <dsp:txXfrm>
        <a:off x="439160" y="2439141"/>
        <a:ext cx="2120455" cy="21204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7FBEA4-DA15-4EE9-9334-3D6B668EB217}">
      <dsp:nvSpPr>
        <dsp:cNvPr id="0" name=""/>
        <dsp:cNvSpPr/>
      </dsp:nvSpPr>
      <dsp:spPr>
        <a:xfrm rot="5400000">
          <a:off x="-222646" y="223826"/>
          <a:ext cx="1484312" cy="1039018"/>
        </a:xfrm>
        <a:prstGeom prst="chevron">
          <a:avLst/>
        </a:prstGeom>
        <a:solidFill>
          <a:srgbClr val="FC5B4A"/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G3</a:t>
          </a:r>
        </a:p>
      </dsp:txBody>
      <dsp:txXfrm rot="-5400000">
        <a:off x="1" y="520688"/>
        <a:ext cx="1039018" cy="445294"/>
      </dsp:txXfrm>
    </dsp:sp>
    <dsp:sp modelId="{122282FB-1D98-4D24-AC20-193E4212FC42}">
      <dsp:nvSpPr>
        <dsp:cNvPr id="0" name=""/>
        <dsp:cNvSpPr/>
      </dsp:nvSpPr>
      <dsp:spPr>
        <a:xfrm rot="5400000">
          <a:off x="3085107" y="-2044909"/>
          <a:ext cx="964803" cy="50569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Helvetica" pitchFamily="34" charset="0"/>
              <a:cs typeface="Helvetica" pitchFamily="34" charset="0"/>
            </a:rPr>
            <a:t>G3 - First year PhD graduate student who has completed less than twenty-four graduate credits. G3 students must register for </a:t>
          </a:r>
          <a:r>
            <a:rPr lang="en-US" sz="1600" b="1" kern="1200" dirty="0">
              <a:latin typeface="Helvetica" pitchFamily="34" charset="0"/>
              <a:cs typeface="Helvetica" pitchFamily="34" charset="0"/>
            </a:rPr>
            <a:t>9 credits </a:t>
          </a:r>
          <a:r>
            <a:rPr lang="en-US" sz="1600" kern="1200" dirty="0">
              <a:latin typeface="Helvetica" pitchFamily="34" charset="0"/>
              <a:cs typeface="Helvetica" pitchFamily="34" charset="0"/>
            </a:rPr>
            <a:t>per semester.</a:t>
          </a:r>
        </a:p>
      </dsp:txBody>
      <dsp:txXfrm rot="-5400000">
        <a:off x="1039018" y="48278"/>
        <a:ext cx="5009883" cy="870607"/>
      </dsp:txXfrm>
    </dsp:sp>
    <dsp:sp modelId="{7B0479A7-A9C3-4AA5-99F7-C7692D4D910F}">
      <dsp:nvSpPr>
        <dsp:cNvPr id="0" name=""/>
        <dsp:cNvSpPr/>
      </dsp:nvSpPr>
      <dsp:spPr>
        <a:xfrm rot="5400000">
          <a:off x="-222646" y="1512490"/>
          <a:ext cx="1484312" cy="1039018"/>
        </a:xfrm>
        <a:prstGeom prst="chevron">
          <a:avLst/>
        </a:prstGeom>
        <a:solidFill>
          <a:srgbClr val="C1211D">
            <a:alpha val="80000"/>
          </a:srgb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G4</a:t>
          </a:r>
        </a:p>
      </dsp:txBody>
      <dsp:txXfrm rot="-5400000">
        <a:off x="1" y="1809352"/>
        <a:ext cx="1039018" cy="445294"/>
      </dsp:txXfrm>
    </dsp:sp>
    <dsp:sp modelId="{5D5D41AE-8398-4FB9-8A79-E8F7D39323CB}">
      <dsp:nvSpPr>
        <dsp:cNvPr id="0" name=""/>
        <dsp:cNvSpPr/>
      </dsp:nvSpPr>
      <dsp:spPr>
        <a:xfrm rot="5400000">
          <a:off x="3085107" y="-756245"/>
          <a:ext cx="964803" cy="50569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Helvetica" pitchFamily="34" charset="0"/>
              <a:cs typeface="Helvetica" pitchFamily="34" charset="0"/>
            </a:rPr>
            <a:t>G4 - Advanced PhD graduate student who has completed twenty-four or more graduate credits. G4 students must register for </a:t>
          </a:r>
          <a:r>
            <a:rPr lang="en-US" sz="1600" b="1" kern="1200" dirty="0">
              <a:latin typeface="Helvetica" pitchFamily="34" charset="0"/>
              <a:cs typeface="Helvetica" pitchFamily="34" charset="0"/>
            </a:rPr>
            <a:t>9 credits </a:t>
          </a:r>
          <a:r>
            <a:rPr lang="en-US" sz="1600" kern="1200" dirty="0">
              <a:latin typeface="Helvetica" pitchFamily="34" charset="0"/>
              <a:cs typeface="Helvetica" pitchFamily="34" charset="0"/>
            </a:rPr>
            <a:t>per semester.</a:t>
          </a:r>
        </a:p>
      </dsp:txBody>
      <dsp:txXfrm rot="-5400000">
        <a:off x="1039018" y="1336942"/>
        <a:ext cx="5009883" cy="870607"/>
      </dsp:txXfrm>
    </dsp:sp>
    <dsp:sp modelId="{B1A9E725-8296-4A1B-AE73-6970081B0BC4}">
      <dsp:nvSpPr>
        <dsp:cNvPr id="0" name=""/>
        <dsp:cNvSpPr/>
      </dsp:nvSpPr>
      <dsp:spPr>
        <a:xfrm rot="5400000">
          <a:off x="-222646" y="2801154"/>
          <a:ext cx="1484312" cy="1039018"/>
        </a:xfrm>
        <a:prstGeom prst="chevron">
          <a:avLst/>
        </a:prstGeom>
        <a:solidFill>
          <a:srgbClr val="A21616"/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G5</a:t>
          </a:r>
        </a:p>
      </dsp:txBody>
      <dsp:txXfrm rot="-5400000">
        <a:off x="1" y="3098016"/>
        <a:ext cx="1039018" cy="445294"/>
      </dsp:txXfrm>
    </dsp:sp>
    <dsp:sp modelId="{0C8FD050-74AD-4895-9C0B-C0DE5FFA6CA2}">
      <dsp:nvSpPr>
        <dsp:cNvPr id="0" name=""/>
        <dsp:cNvSpPr/>
      </dsp:nvSpPr>
      <dsp:spPr>
        <a:xfrm rot="5400000">
          <a:off x="3085107" y="532418"/>
          <a:ext cx="964803" cy="50569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Helvetica" pitchFamily="34" charset="0"/>
              <a:cs typeface="Helvetica" pitchFamily="34" charset="0"/>
            </a:rPr>
            <a:t>G5 - Advanced PhD graduate student enrolled in a doctoral who has been formally advanced to candidacy. G5 students must register for </a:t>
          </a:r>
          <a:r>
            <a:rPr lang="en-US" sz="1600" b="1" kern="1200" dirty="0">
              <a:latin typeface="Helvetica" pitchFamily="34" charset="0"/>
              <a:cs typeface="Helvetica" pitchFamily="34" charset="0"/>
            </a:rPr>
            <a:t>9 credits</a:t>
          </a:r>
          <a:r>
            <a:rPr lang="en-US" sz="1600" kern="1200" dirty="0">
              <a:latin typeface="Helvetica" pitchFamily="34" charset="0"/>
              <a:cs typeface="Helvetica" pitchFamily="34" charset="0"/>
            </a:rPr>
            <a:t>.</a:t>
          </a:r>
        </a:p>
      </dsp:txBody>
      <dsp:txXfrm rot="-5400000">
        <a:off x="1039018" y="2625605"/>
        <a:ext cx="5009883" cy="8706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E377CAF-2816-7F40-B848-406DD27D5DEB}" type="datetime1">
              <a:rPr lang="en-US"/>
              <a:pPr>
                <a:defRPr/>
              </a:pPr>
              <a:t>8/16/2022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A35E4603-4871-0F40-9F04-AA53B8A0D3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101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5AF64-8357-4939-A782-32C2B85FC108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C7B99-D397-4A21-809C-AFFEC1164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10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peers, JUST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C7B99-D397-4A21-809C-AFFEC1164A2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0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GRD 500 session on Mentoring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4E8A-606A-FF45-8CD4-0B2128965CB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54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GRD 500 session on Mentoring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4E8A-606A-FF45-8CD4-0B2128965CB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49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GRD 500 session on Mentoring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4E8A-606A-FF45-8CD4-0B2128965CB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257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U stack_2clr_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6275" y="2543175"/>
            <a:ext cx="5253038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87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A6AD8-749F-3147-BD50-3E46E3BC241B}" type="datetimeFigureOut">
              <a:rPr lang="en-US" smtClean="0"/>
              <a:pPr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E9A3-41B0-E64D-81F7-737A82120F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17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A6AD8-749F-3147-BD50-3E46E3BC241B}" type="datetimeFigureOut">
              <a:rPr lang="en-US" smtClean="0"/>
              <a:pPr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E9A3-41B0-E64D-81F7-737A82120F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50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1082675"/>
            <a:ext cx="9144000" cy="1588"/>
          </a:xfrm>
          <a:prstGeom prst="line">
            <a:avLst/>
          </a:prstGeom>
          <a:ln w="12700">
            <a:solidFill>
              <a:srgbClr val="B60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288062"/>
            <a:ext cx="9144000" cy="467416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0" y="1091259"/>
            <a:ext cx="9144000" cy="520562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65739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079500"/>
            <a:ext cx="8229600" cy="5199217"/>
          </a:xfrm>
        </p:spPr>
        <p:txBody>
          <a:bodyPr tIns="0" rIns="0" bIns="0" anchor="ctr"/>
          <a:lstStyle>
            <a:lvl1pPr algn="ctr">
              <a:buFontTx/>
              <a:buNone/>
              <a:defRPr sz="4400"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3394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Centered Paragrap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092200"/>
            <a:ext cx="8229600" cy="5186519"/>
          </a:xfrm>
        </p:spPr>
        <p:txBody>
          <a:bodyPr tIns="0" rIns="0" bIns="0" anchor="ctr"/>
          <a:lstStyle>
            <a:lvl1pPr algn="ctr"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815530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Left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375851"/>
            <a:ext cx="8229600" cy="4796349"/>
          </a:xfrm>
        </p:spPr>
        <p:txBody>
          <a:bodyPr tIns="0" rIns="0" bIns="0"/>
          <a:lstStyle>
            <a:lvl1pPr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>
              <a:buClr>
                <a:srgbClr val="C03137"/>
              </a:buClr>
              <a:buFont typeface="Arial"/>
              <a:buChar char="•"/>
              <a:defRPr sz="2400"/>
            </a:lvl2pPr>
            <a:lvl3pPr marL="458788" indent="-230188">
              <a:defRPr/>
            </a:lvl3pPr>
            <a:lvl4pPr marL="458788" indent="-230188">
              <a:defRPr/>
            </a:lvl4pPr>
            <a:lvl5pPr marL="458788" indent="-230188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5621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Bulleted Text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57199" y="1392239"/>
            <a:ext cx="5275716" cy="4741861"/>
          </a:xfrm>
        </p:spPr>
        <p:txBody>
          <a:bodyPr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7"/>
          </p:nvPr>
        </p:nvSpPr>
        <p:spPr>
          <a:xfrm>
            <a:off x="6087218" y="1094980"/>
            <a:ext cx="3056782" cy="1661390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idx="21"/>
          </p:nvPr>
        </p:nvSpPr>
        <p:spPr>
          <a:xfrm>
            <a:off x="6087218" y="4619039"/>
            <a:ext cx="3056782" cy="1655702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22"/>
          </p:nvPr>
        </p:nvSpPr>
        <p:spPr>
          <a:xfrm>
            <a:off x="6087218" y="2850446"/>
            <a:ext cx="3056782" cy="1655702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71802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Bulleted Text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36146" y="1094981"/>
            <a:ext cx="4107853" cy="517308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7199" y="1379891"/>
            <a:ext cx="4051301" cy="4792309"/>
          </a:xfrm>
        </p:spPr>
        <p:txBody>
          <a:bodyPr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16656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C 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348734" y="5959603"/>
            <a:ext cx="4743966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180975" y="195263"/>
            <a:ext cx="8767762" cy="53327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739496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0"/>
          </p:nvPr>
        </p:nvSpPr>
        <p:spPr>
          <a:xfrm>
            <a:off x="348734" y="5959603"/>
            <a:ext cx="4731266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65100"/>
            <a:ext cx="8229600" cy="5372099"/>
          </a:xfrm>
          <a:prstGeom prst="rect">
            <a:avLst/>
          </a:prstGeom>
        </p:spPr>
        <p:txBody>
          <a:bodyPr tIns="0" rIns="0" bIns="0" anchor="ctr"/>
          <a:lstStyle>
            <a:lvl1pPr algn="ctr">
              <a:buFontTx/>
              <a:buNone/>
              <a:defRPr sz="4400"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94465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M stack_2clr_pms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9450" y="2552700"/>
            <a:ext cx="52451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731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C Centered Paragrap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0"/>
          </p:nvPr>
        </p:nvSpPr>
        <p:spPr>
          <a:xfrm>
            <a:off x="348734" y="5959603"/>
            <a:ext cx="4769366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39699"/>
            <a:ext cx="8229600" cy="5435601"/>
          </a:xfrm>
          <a:prstGeom prst="rect">
            <a:avLst/>
          </a:prstGeom>
        </p:spPr>
        <p:txBody>
          <a:bodyPr tIns="0" rIns="0" bIns="0" anchor="ctr"/>
          <a:lstStyle>
            <a:lvl1pPr algn="ctr"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56963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C Left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0"/>
          </p:nvPr>
        </p:nvSpPr>
        <p:spPr>
          <a:xfrm>
            <a:off x="348734" y="5959603"/>
            <a:ext cx="4743966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045651"/>
            <a:ext cx="8229600" cy="4516949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>
              <a:buClr>
                <a:srgbClr val="C03137"/>
              </a:buClr>
              <a:buFont typeface="Arial"/>
              <a:buChar char="•"/>
              <a:defRPr sz="2400"/>
            </a:lvl2pPr>
            <a:lvl3pPr marL="458788" indent="-230188">
              <a:defRPr/>
            </a:lvl3pPr>
            <a:lvl4pPr marL="458788" indent="-230188">
              <a:defRPr/>
            </a:lvl4pPr>
            <a:lvl5pPr marL="458788" indent="-230188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26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C Bulleted Text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>
            <a:spLocks noGrp="1"/>
          </p:cNvSpPr>
          <p:nvPr>
            <p:ph type="subTitle" idx="10"/>
          </p:nvPr>
        </p:nvSpPr>
        <p:spPr>
          <a:xfrm>
            <a:off x="348734" y="5949682"/>
            <a:ext cx="4743966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788" y="642939"/>
            <a:ext cx="4456112" cy="4881561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21"/>
          </p:nvPr>
        </p:nvSpPr>
        <p:spPr>
          <a:xfrm>
            <a:off x="5245193" y="3822700"/>
            <a:ext cx="3682907" cy="17027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22"/>
          </p:nvPr>
        </p:nvSpPr>
        <p:spPr>
          <a:xfrm>
            <a:off x="5245193" y="2019300"/>
            <a:ext cx="3682907" cy="17027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23"/>
          </p:nvPr>
        </p:nvSpPr>
        <p:spPr>
          <a:xfrm>
            <a:off x="5245193" y="215900"/>
            <a:ext cx="3682907" cy="17027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13179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BC Bulleted Text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>
            <a:spLocks noGrp="1"/>
          </p:cNvSpPr>
          <p:nvPr>
            <p:ph type="subTitle" idx="10"/>
          </p:nvPr>
        </p:nvSpPr>
        <p:spPr>
          <a:xfrm>
            <a:off x="348734" y="5949682"/>
            <a:ext cx="4743966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788" y="642939"/>
            <a:ext cx="4456112" cy="4841719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Picture Placeholder 1"/>
          <p:cNvSpPr>
            <a:spLocks noGrp="1"/>
          </p:cNvSpPr>
          <p:nvPr>
            <p:ph type="pic" idx="23"/>
          </p:nvPr>
        </p:nvSpPr>
        <p:spPr>
          <a:xfrm>
            <a:off x="5245100" y="215900"/>
            <a:ext cx="3683000" cy="5257800"/>
          </a:xfrm>
          <a:prstGeom prst="rect">
            <a:avLst/>
          </a:prstGeom>
          <a:solidFill>
            <a:srgbClr val="D9D9D9"/>
          </a:solidFill>
        </p:spPr>
      </p:sp>
    </p:spTree>
    <p:extLst>
      <p:ext uri="{BB962C8B-B14F-4D97-AF65-F5344CB8AC3E}">
        <p14:creationId xmlns:p14="http://schemas.microsoft.com/office/powerpoint/2010/main" val="2941205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 Children'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b_childrens_horizstack_3c_CMYK_2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298" y="2235200"/>
            <a:ext cx="6076002" cy="238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1082675"/>
            <a:ext cx="9144000" cy="1588"/>
          </a:xfrm>
          <a:prstGeom prst="line">
            <a:avLst/>
          </a:prstGeom>
          <a:ln w="12700">
            <a:solidFill>
              <a:srgbClr val="B60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288062"/>
            <a:ext cx="9144000" cy="467416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0" y="1091259"/>
            <a:ext cx="9144000" cy="520562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20166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066800"/>
            <a:ext cx="8229600" cy="5211917"/>
          </a:xfrm>
        </p:spPr>
        <p:txBody>
          <a:bodyPr tIns="0" rIns="0" bIns="0" anchor="ctr"/>
          <a:lstStyle>
            <a:lvl1pPr algn="ctr">
              <a:buFontTx/>
              <a:buNone/>
              <a:defRPr sz="4400"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6918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Centered Paragrap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066801"/>
            <a:ext cx="8229600" cy="5207000"/>
          </a:xfrm>
        </p:spPr>
        <p:txBody>
          <a:bodyPr tIns="0" rIns="0" bIns="0" anchor="ctr"/>
          <a:lstStyle>
            <a:lvl1pPr algn="ctr"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73020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Left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367657"/>
            <a:ext cx="8229600" cy="4804543"/>
          </a:xfrm>
        </p:spPr>
        <p:txBody>
          <a:bodyPr tIns="0" rIns="0" bIns="0"/>
          <a:lstStyle>
            <a:lvl1pPr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>
              <a:buClr>
                <a:srgbClr val="C03137"/>
              </a:buClr>
              <a:buFont typeface="Arial"/>
              <a:buChar char="•"/>
              <a:defRPr sz="2400"/>
            </a:lvl2pPr>
            <a:lvl3pPr marL="458788" indent="-230188">
              <a:defRPr/>
            </a:lvl3pPr>
            <a:lvl4pPr marL="458788" indent="-230188">
              <a:defRPr/>
            </a:lvl4pPr>
            <a:lvl5pPr marL="458788" indent="-230188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6784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Bulleted Text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57199" y="1384047"/>
            <a:ext cx="5275716" cy="4788153"/>
          </a:xfrm>
        </p:spPr>
        <p:txBody>
          <a:bodyPr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7"/>
          </p:nvPr>
        </p:nvSpPr>
        <p:spPr>
          <a:xfrm>
            <a:off x="6087218" y="1094980"/>
            <a:ext cx="3056782" cy="1661390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idx="21"/>
          </p:nvPr>
        </p:nvSpPr>
        <p:spPr>
          <a:xfrm>
            <a:off x="6087218" y="4619039"/>
            <a:ext cx="3056782" cy="1655702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22"/>
          </p:nvPr>
        </p:nvSpPr>
        <p:spPr>
          <a:xfrm>
            <a:off x="6087218" y="2850446"/>
            <a:ext cx="3056782" cy="1655702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7434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Bulleted Text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36146" y="1094981"/>
            <a:ext cx="4107853" cy="517308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7199" y="1392239"/>
            <a:ext cx="4229101" cy="4805361"/>
          </a:xfrm>
        </p:spPr>
        <p:txBody>
          <a:bodyPr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28916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5.emf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6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8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PPTbackground_Red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36525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8788" y="133032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124" name="Picture 4" descr="SBU horz_2clr_cmyk.eps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" y="295275"/>
            <a:ext cx="36195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rgbClr val="B602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082675"/>
            <a:ext cx="9144000" cy="1588"/>
          </a:xfrm>
          <a:prstGeom prst="line">
            <a:avLst/>
          </a:prstGeom>
          <a:ln w="12700">
            <a:solidFill>
              <a:srgbClr val="B60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5" r:id="rId1"/>
    <p:sldLayoutId id="2147484556" r:id="rId2"/>
    <p:sldLayoutId id="2147484557" r:id="rId3"/>
    <p:sldLayoutId id="2147484558" r:id="rId4"/>
    <p:sldLayoutId id="2147484559" r:id="rId5"/>
    <p:sldLayoutId id="2147484560" r:id="rId6"/>
    <p:sldLayoutId id="2147484578" r:id="rId7"/>
    <p:sldLayoutId id="2147484579" r:id="rId8"/>
  </p:sldLayoutIdLst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5400" kern="1200" baseline="6000">
          <a:solidFill>
            <a:schemeClr val="bg1"/>
          </a:solidFill>
          <a:latin typeface="Helvetica"/>
          <a:ea typeface="ＭＳ Ｐゴシック" pitchFamily="-112" charset="-128"/>
          <a:cs typeface="Helvetica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–"/>
        <a:defRPr sz="28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PPTbackground_Red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36525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8788" y="1330325"/>
            <a:ext cx="8229600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rgbClr val="B602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082675"/>
            <a:ext cx="9144000" cy="1588"/>
          </a:xfrm>
          <a:prstGeom prst="line">
            <a:avLst/>
          </a:prstGeom>
          <a:ln w="12700">
            <a:solidFill>
              <a:srgbClr val="B60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74" name="Picture 7" descr="SBM horz_2clr_pms1.eps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788" y="298450"/>
            <a:ext cx="34544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76" r:id="rId1"/>
    <p:sldLayoutId id="2147484561" r:id="rId2"/>
    <p:sldLayoutId id="2147484562" r:id="rId3"/>
    <p:sldLayoutId id="2147484563" r:id="rId4"/>
    <p:sldLayoutId id="2147484564" r:id="rId5"/>
    <p:sldLayoutId id="2147484565" r:id="rId6"/>
  </p:sldLayoutIdLst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5400" kern="1200" baseline="6000">
          <a:solidFill>
            <a:schemeClr val="bg1"/>
          </a:solidFill>
          <a:latin typeface="Helvetica"/>
          <a:ea typeface="ＭＳ Ｐゴシック" pitchFamily="-112" charset="-128"/>
          <a:cs typeface="Helvetica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–"/>
        <a:defRPr sz="28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SolidFooterArt_CH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100" y="5692775"/>
            <a:ext cx="8799513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" descr="sb_childrens_horiz_3c_Cnotag.eps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9100" y="5876925"/>
            <a:ext cx="322262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66" r:id="rId1"/>
    <p:sldLayoutId id="2147484567" r:id="rId2"/>
    <p:sldLayoutId id="2147484568" r:id="rId3"/>
    <p:sldLayoutId id="2147484569" r:id="rId4"/>
    <p:sldLayoutId id="2147484570" r:id="rId5"/>
    <p:sldLayoutId id="2147484577" r:id="rId6"/>
  </p:sldLayoutIdLst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5400" kern="1200" baseline="6000">
          <a:solidFill>
            <a:schemeClr val="bg1"/>
          </a:solidFill>
          <a:latin typeface="Helvetica"/>
          <a:ea typeface="ＭＳ Ｐゴシック" pitchFamily="-112" charset="-128"/>
          <a:cs typeface="Helvetica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defRPr sz="3200" kern="1200">
          <a:solidFill>
            <a:srgbClr val="C03137"/>
          </a:solidFill>
          <a:latin typeface="Helvetica"/>
          <a:ea typeface="ＭＳ Ｐゴシック" pitchFamily="-112" charset="-128"/>
          <a:cs typeface="Helvetica"/>
        </a:defRPr>
      </a:lvl1pPr>
      <a:lvl2pPr marL="107950" indent="-107950" algn="l" defTabSz="576263" rtl="0" eaLnBrk="0" fontAlgn="base" hangingPunct="0">
        <a:spcBef>
          <a:spcPct val="20000"/>
        </a:spcBef>
        <a:spcAft>
          <a:spcPct val="0"/>
        </a:spcAft>
        <a:defRPr sz="28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2pPr>
      <a:lvl3pPr marL="515938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C03137"/>
        </a:buClr>
        <a:buFont typeface="Arial" charset="0"/>
        <a:buChar char="•"/>
        <a:defRPr sz="24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3pPr>
      <a:lvl4pPr marL="1373188" indent="-231775" algn="l" defTabSz="457200" rtl="0" eaLnBrk="0" fontAlgn="base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4pPr>
      <a:lvl5pPr marL="747713" indent="-231775" algn="l" defTabSz="457200" rtl="0" eaLnBrk="0" fontAlgn="base" hangingPunct="0">
        <a:spcBef>
          <a:spcPct val="20000"/>
        </a:spcBef>
        <a:spcAft>
          <a:spcPct val="0"/>
        </a:spcAft>
        <a:buClr>
          <a:srgbClr val="C03137"/>
        </a:buClr>
        <a:buFont typeface="Arial" charset="0"/>
        <a:buChar char="»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diagramLayout" Target="../diagrams/layout3.xml"/><Relationship Id="rId7" Type="http://schemas.openxmlformats.org/officeDocument/2006/relationships/image" Target="../media/image1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8618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B60225"/>
                </a:solidFill>
                <a:latin typeface="Helvetica" pitchFamily="34" charset="0"/>
                <a:cs typeface="Helvetica" pitchFamily="34" charset="0"/>
              </a:rPr>
              <a:t>Welcome!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72" y="1432560"/>
            <a:ext cx="7033648" cy="46913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84051B-B64A-4190-9E4A-704E43BB1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36" y="499142"/>
            <a:ext cx="1748288" cy="2041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46088" y="904320"/>
            <a:ext cx="8229600" cy="1225274"/>
          </a:xfrm>
        </p:spPr>
        <p:txBody>
          <a:bodyPr/>
          <a:lstStyle/>
          <a:p>
            <a:r>
              <a:rPr lang="en-US" sz="4000" dirty="0"/>
              <a:t>Access Cards and Keys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578480" y="476987"/>
            <a:ext cx="3950530" cy="381684"/>
          </a:xfrm>
        </p:spPr>
        <p:txBody>
          <a:bodyPr/>
          <a:lstStyle/>
          <a:p>
            <a:pPr algn="ctr"/>
            <a:r>
              <a:rPr lang="en-US" sz="1600" cap="none" dirty="0"/>
              <a:t>Cards and Keys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5628" y="2020596"/>
            <a:ext cx="797052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itchFamily="34" charset="0"/>
              </a:rPr>
              <a:t>Your photo ID can be programmed to grant after-hours access to the Life Sciences and CMM complex, and to certain secured facilities.</a:t>
            </a:r>
            <a:br>
              <a:rPr lang="en-US" sz="2000" dirty="0">
                <a:latin typeface="Helvetica" panose="020B0604020202020204" pitchFamily="34" charset="0"/>
                <a:cs typeface="Helvetica" pitchFamily="34" charset="0"/>
              </a:rPr>
            </a:br>
            <a:r>
              <a:rPr lang="en-US" sz="2000" dirty="0">
                <a:latin typeface="Helvetica" panose="020B0604020202020204" pitchFamily="34" charset="0"/>
                <a:cs typeface="Helvetica" pitchFamily="34" charset="0"/>
              </a:rPr>
              <a:t> </a:t>
            </a:r>
          </a:p>
          <a:p>
            <a:pPr marL="285750" indent="-28575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itchFamily="34" charset="0"/>
              </a:rPr>
              <a:t>Special keys may be needed for specific areas; your mentor will need to request such keys for you.</a:t>
            </a:r>
          </a:p>
          <a:p>
            <a:pPr marL="285750" indent="-285750" eaLnBrk="1" hangingPunct="1">
              <a:lnSpc>
                <a:spcPct val="90000"/>
              </a:lnSpc>
              <a:buFont typeface="Arial" pitchFamily="34" charset="0"/>
              <a:buChar char="•"/>
            </a:pPr>
            <a:endParaRPr lang="en-US" sz="2000" dirty="0">
              <a:latin typeface="Helvetica" panose="020B0604020202020204" pitchFamily="34" charset="0"/>
              <a:cs typeface="Helvetic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itchFamily="34" charset="0"/>
              </a:rPr>
              <a:t>All keys must be returned when you leave the University (or no longer need them).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>
              <a:latin typeface="Helvetica" panose="020B0604020202020204" pitchFamily="34" charset="0"/>
              <a:cs typeface="Helvetic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itchFamily="34" charset="0"/>
              </a:rPr>
              <a:t>Jen will arrange for your key to the ‘Fishbowl’ student office (Rm 040 Life Sciences).</a:t>
            </a:r>
            <a:endParaRPr lang="en-US" dirty="0"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779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n-US" sz="1800" cap="none" dirty="0"/>
              <a:t>Finding Your ID Information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9547" y="1888958"/>
            <a:ext cx="80972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your Direct Deposit form, you need your NYS Employee ID number: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Look on your first paycheck.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Find it in SOLAR: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Click on ‘Security and Personal Data’ to expand the options.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Click on ‘External Identification Number’.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51450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48916" y="1836822"/>
            <a:ext cx="8229600" cy="2682240"/>
          </a:xfrm>
        </p:spPr>
        <p:txBody>
          <a:bodyPr/>
          <a:lstStyle/>
          <a:p>
            <a:r>
              <a:rPr lang="en-US" dirty="0"/>
              <a:t>Registration</a:t>
            </a:r>
          </a:p>
        </p:txBody>
      </p:sp>
    </p:spTree>
    <p:extLst>
      <p:ext uri="{BB962C8B-B14F-4D97-AF65-F5344CB8AC3E}">
        <p14:creationId xmlns:p14="http://schemas.microsoft.com/office/powerpoint/2010/main" val="3748813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0" y="5517284"/>
            <a:ext cx="9144000" cy="82296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rgbClr val="B60225"/>
                </a:solidFill>
              </a:rPr>
              <a:t>To remain a full-time student, you must register for </a:t>
            </a:r>
          </a:p>
          <a:p>
            <a:pPr>
              <a:spcBef>
                <a:spcPts val="0"/>
              </a:spcBef>
            </a:pPr>
            <a:r>
              <a:rPr lang="en-US" b="1" dirty="0">
                <a:solidFill>
                  <a:srgbClr val="B60225"/>
                </a:solidFill>
              </a:rPr>
              <a:t>zero credits of summer research – every summer.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398014" y="464955"/>
            <a:ext cx="3950530" cy="381684"/>
          </a:xfrm>
        </p:spPr>
        <p:txBody>
          <a:bodyPr/>
          <a:lstStyle/>
          <a:p>
            <a:pPr algn="ctr"/>
            <a:r>
              <a:rPr lang="en-US" sz="1600" cap="none" dirty="0"/>
              <a:t>Grad Student Classifications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690448530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1099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Similar deadlines apply EVERY SEMESTER, including the SUMMER.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57200" y="1114985"/>
            <a:ext cx="8229600" cy="598303"/>
          </a:xfrm>
        </p:spPr>
        <p:txBody>
          <a:bodyPr/>
          <a:lstStyle/>
          <a:p>
            <a:pPr algn="ctr"/>
            <a:r>
              <a:rPr lang="en-US" dirty="0"/>
              <a:t>Critical Deadlines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482230" y="464955"/>
            <a:ext cx="3950530" cy="381684"/>
          </a:xfrm>
        </p:spPr>
        <p:txBody>
          <a:bodyPr/>
          <a:lstStyle/>
          <a:p>
            <a:pPr algn="ctr"/>
            <a:r>
              <a:rPr lang="en-US" sz="1800" cap="none" dirty="0"/>
              <a:t>Registration Deadlines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7190" y="1981634"/>
            <a:ext cx="83896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To avoid a late registration fee</a:t>
            </a:r>
            <a:r>
              <a:rPr lang="en-US" dirty="0">
                <a:solidFill>
                  <a:srgbClr val="B60225"/>
                </a:solidFill>
              </a:rPr>
              <a:t> </a:t>
            </a:r>
            <a:r>
              <a:rPr lang="en-US" dirty="0"/>
              <a:t>($50) you must be registered for at least one credit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b="1" i="1" dirty="0">
                <a:solidFill>
                  <a:srgbClr val="C00000"/>
                </a:solidFill>
              </a:rPr>
              <a:t>before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the first day of classes – e.g., by </a:t>
            </a:r>
            <a:r>
              <a:rPr lang="en-US" b="1" dirty="0">
                <a:solidFill>
                  <a:srgbClr val="B60225"/>
                </a:solidFill>
              </a:rPr>
              <a:t>AUGUST 21, 2022</a:t>
            </a:r>
            <a:r>
              <a:rPr lang="en-US" b="1" dirty="0"/>
              <a:t>.</a:t>
            </a:r>
            <a:endParaRPr lang="en-US" b="1" dirty="0">
              <a:solidFill>
                <a:srgbClr val="B60225"/>
              </a:solidFill>
            </a:endParaRPr>
          </a:p>
          <a:p>
            <a:endParaRPr lang="en-US" sz="1200" b="1" dirty="0">
              <a:solidFill>
                <a:srgbClr val="B60225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You should complete your registration during the first week of classes</a:t>
            </a:r>
            <a:r>
              <a:rPr lang="en-US" b="1" dirty="0"/>
              <a:t>.</a:t>
            </a:r>
          </a:p>
          <a:p>
            <a:endParaRPr lang="en-US" sz="12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If you need to </a:t>
            </a:r>
            <a:r>
              <a:rPr lang="en-US" b="1" dirty="0">
                <a:solidFill>
                  <a:srgbClr val="C00000"/>
                </a:solidFill>
              </a:rPr>
              <a:t>‘swap’ </a:t>
            </a:r>
            <a:r>
              <a:rPr lang="en-US" dirty="0"/>
              <a:t>one course for another, you may do so on SOLAR no later than </a:t>
            </a:r>
            <a:r>
              <a:rPr lang="en-US" b="1" dirty="0">
                <a:solidFill>
                  <a:srgbClr val="B60225"/>
                </a:solidFill>
              </a:rPr>
              <a:t>Day 10 </a:t>
            </a:r>
            <a:r>
              <a:rPr lang="en-US" dirty="0"/>
              <a:t>of classes</a:t>
            </a:r>
            <a:r>
              <a:rPr lang="en-US" dirty="0">
                <a:solidFill>
                  <a:srgbClr val="B60225"/>
                </a:solidFill>
              </a:rPr>
              <a:t>. </a:t>
            </a:r>
            <a:r>
              <a:rPr lang="en-US" dirty="0"/>
              <a:t>Be careful to ensure your total number of credits is exactly 9.  You will need to petition to make changes after that date and pay a processing fee.</a:t>
            </a:r>
          </a:p>
          <a:p>
            <a:endParaRPr lang="en-US" sz="12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‘Drop Dead’ Deadline– </a:t>
            </a:r>
            <a:r>
              <a:rPr lang="en-US" dirty="0">
                <a:solidFill>
                  <a:srgbClr val="C00000"/>
                </a:solidFill>
              </a:rPr>
              <a:t>You must complete all changes and be fully registered by the end of late registration (</a:t>
            </a:r>
            <a:r>
              <a:rPr lang="en-US" b="1" dirty="0">
                <a:solidFill>
                  <a:srgbClr val="C00000"/>
                </a:solidFill>
              </a:rPr>
              <a:t>Day 10 of classes</a:t>
            </a:r>
            <a:r>
              <a:rPr lang="en-US" dirty="0">
                <a:solidFill>
                  <a:srgbClr val="C00000"/>
                </a:solidFill>
              </a:rPr>
              <a:t>) or you will lose your tuition and fee scholarship.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9411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57200" y="1066802"/>
            <a:ext cx="8229600" cy="80377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Don’t worry</a:t>
            </a:r>
          </a:p>
        </p:txBody>
      </p:sp>
      <p:pic>
        <p:nvPicPr>
          <p:cNvPr id="5" name="Picture 6" descr="Deal with this!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92371">
            <a:off x="534686" y="2653130"/>
            <a:ext cx="7940216" cy="273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36853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But it is YOUR RESPONSIBILITY to meet all the deadlines, every semester.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/>
          </p:nvPr>
        </p:nvSpPr>
        <p:spPr>
          <a:xfrm rot="20860731">
            <a:off x="83139" y="2004063"/>
            <a:ext cx="8229600" cy="803774"/>
          </a:xfrm>
        </p:spPr>
        <p:txBody>
          <a:bodyPr/>
          <a:lstStyle/>
          <a:p>
            <a:r>
              <a:rPr lang="en-US" dirty="0"/>
              <a:t>we’ll remind you</a:t>
            </a:r>
          </a:p>
        </p:txBody>
      </p:sp>
    </p:spTree>
    <p:extLst>
      <p:ext uri="{BB962C8B-B14F-4D97-AF65-F5344CB8AC3E}">
        <p14:creationId xmlns:p14="http://schemas.microsoft.com/office/powerpoint/2010/main" val="1224760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518320" y="440891"/>
            <a:ext cx="3950530" cy="381684"/>
          </a:xfrm>
        </p:spPr>
        <p:txBody>
          <a:bodyPr/>
          <a:lstStyle/>
          <a:p>
            <a:pPr algn="ctr"/>
            <a:r>
              <a:rPr lang="en-US" sz="1800" cap="none" dirty="0"/>
              <a:t>Removing Blocks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57200" y="1367657"/>
            <a:ext cx="8229600" cy="674503"/>
          </a:xfrm>
        </p:spPr>
        <p:txBody>
          <a:bodyPr/>
          <a:lstStyle/>
          <a:p>
            <a:pPr marL="0" indent="0" algn="ctr"/>
            <a:r>
              <a:rPr lang="en-US" dirty="0"/>
              <a:t>What if I am blocked from registering?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8640" y="2059811"/>
            <a:ext cx="788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itchFamily="34" charset="0"/>
                <a:cs typeface="Helvetica" pitchFamily="34" charset="0"/>
              </a:rPr>
              <a:t>Check your SOLAR account for messages.  You may be blocked if: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0100" y="2563178"/>
            <a:ext cx="78867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Helvetica" pitchFamily="34" charset="0"/>
                <a:cs typeface="Helvetica" pitchFamily="34" charset="0"/>
              </a:rPr>
              <a:t>You have not yet acknowledged SOLAR messages.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Helvetica" pitchFamily="34" charset="0"/>
                <a:cs typeface="Helvetica" pitchFamily="34" charset="0"/>
              </a:rPr>
              <a:t>You need to waive the default student health insurance.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Helvetica" pitchFamily="34" charset="0"/>
                <a:cs typeface="Helvetica" pitchFamily="34" charset="0"/>
              </a:rPr>
              <a:t>You have not turned in necessary documents (medical records, transcripts).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Helvetica" pitchFamily="34" charset="0"/>
                <a:cs typeface="Helvetica" pitchFamily="34" charset="0"/>
              </a:rPr>
              <a:t>You have unpaid student fees.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Helvetica" pitchFamily="34" charset="0"/>
                <a:cs typeface="Helvetica" pitchFamily="34" charset="0"/>
              </a:rPr>
              <a:t>You have an unpaid parking ticket!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Helvetica" pitchFamily="34" charset="0"/>
                <a:cs typeface="Helvetica" pitchFamily="34" charset="0"/>
              </a:rPr>
              <a:t>Ignore the Graduate School hold for Summer 2029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013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434102" y="464955"/>
            <a:ext cx="3950530" cy="341162"/>
          </a:xfrm>
        </p:spPr>
        <p:txBody>
          <a:bodyPr/>
          <a:lstStyle/>
          <a:p>
            <a:pPr algn="ctr"/>
            <a:r>
              <a:rPr lang="en-US" sz="1800" cap="none" dirty="0"/>
              <a:t>Using SBU Class Find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9253" y="1222009"/>
            <a:ext cx="6787654" cy="50038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29784" y="6393045"/>
            <a:ext cx="4284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http://classfind.stonybrook.edu/vufind/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9679" y="4499810"/>
            <a:ext cx="5686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Clicking on a course will pop up scheduling and room information.</a:t>
            </a:r>
          </a:p>
        </p:txBody>
      </p:sp>
    </p:spTree>
    <p:extLst>
      <p:ext uri="{BB962C8B-B14F-4D97-AF65-F5344CB8AC3E}">
        <p14:creationId xmlns:p14="http://schemas.microsoft.com/office/powerpoint/2010/main" val="209191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9DAA38-8095-4D35-82CC-31D32BD443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188"/>
          <a:stretch/>
        </p:blipFill>
        <p:spPr>
          <a:xfrm>
            <a:off x="396240" y="1938308"/>
            <a:ext cx="5646203" cy="376583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518160" y="1121770"/>
            <a:ext cx="8229600" cy="914851"/>
          </a:xfrm>
        </p:spPr>
        <p:txBody>
          <a:bodyPr/>
          <a:lstStyle/>
          <a:p>
            <a:r>
              <a:rPr lang="en-US" sz="2800" dirty="0"/>
              <a:t>Another way to find schedule information: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949572" y="476612"/>
            <a:ext cx="3569769" cy="505198"/>
          </a:xfrm>
        </p:spPr>
        <p:txBody>
          <a:bodyPr/>
          <a:lstStyle/>
          <a:p>
            <a:pPr algn="ctr"/>
            <a:r>
              <a:rPr lang="en-US" sz="1800" cap="none" dirty="0"/>
              <a:t>Searching for Class Schedules</a:t>
            </a:r>
          </a:p>
          <a:p>
            <a:endParaRPr lang="en-US" sz="1800" cap="none" dirty="0"/>
          </a:p>
        </p:txBody>
      </p:sp>
      <p:sp>
        <p:nvSpPr>
          <p:cNvPr id="12" name="TextBox 11"/>
          <p:cNvSpPr txBox="1"/>
          <p:nvPr/>
        </p:nvSpPr>
        <p:spPr>
          <a:xfrm>
            <a:off x="6145104" y="1970400"/>
            <a:ext cx="28346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‘West Campus’ classes, including Genetics (BGE) and Molecular &amp; Cellular Biology (MCB), are listed on the Registrar’s site. 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They are listed alphabetically by the three letter course code (BGE, BSB, JRN, etc.)</a:t>
            </a:r>
          </a:p>
          <a:p>
            <a:endParaRPr lang="en-US" dirty="0"/>
          </a:p>
          <a:p>
            <a:r>
              <a:rPr lang="en-US" dirty="0"/>
              <a:t>Health Sciences course information (HBX) is incomplete.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94085" y="6381388"/>
            <a:ext cx="772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http://www.stonybrook.edu/commcms/registrar/registration/schedules.html</a:t>
            </a: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 flipH="1">
            <a:off x="4191754" y="2784307"/>
            <a:ext cx="1953350" cy="2138065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 flipH="1" flipV="1">
            <a:off x="3141552" y="5251010"/>
            <a:ext cx="3003552" cy="124490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230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38149" y="676986"/>
            <a:ext cx="8229600" cy="1463040"/>
          </a:xfrm>
        </p:spPr>
        <p:txBody>
          <a:bodyPr/>
          <a:lstStyle/>
          <a:p>
            <a:r>
              <a:rPr lang="en-US" dirty="0"/>
              <a:t>Student Financial Services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373947" y="464955"/>
            <a:ext cx="3950530" cy="381684"/>
          </a:xfrm>
        </p:spPr>
        <p:txBody>
          <a:bodyPr/>
          <a:lstStyle/>
          <a:p>
            <a:pPr algn="ctr"/>
            <a:r>
              <a:rPr lang="en-US" sz="1800" cap="none" dirty="0"/>
              <a:t>Student Fees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6251" y="1754732"/>
            <a:ext cx="771906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Helvetica" panose="020B0604020202020204" pitchFamily="34" charset="0"/>
                <a:cs typeface="Helvetica" pitchFamily="34" charset="0"/>
              </a:rPr>
              <a:t>PhD students with stipend support receive a full tuition scholarship and a scholarship that covers all ‘broad-based’ fees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anose="020B0604020202020204" pitchFamily="34" charset="0"/>
                <a:cs typeface="Helvetica" pitchFamily="34" charset="0"/>
              </a:rPr>
              <a:t>Not graduate activity fee ($45 per semester)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anose="020B0604020202020204" pitchFamily="34" charset="0"/>
                <a:cs typeface="Helvetica" pitchFamily="34" charset="0"/>
              </a:rPr>
              <a:t>Not international medical evacuation insurance ($90 per year)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anose="020B0604020202020204" pitchFamily="34" charset="0"/>
                <a:cs typeface="Helvetica" pitchFamily="34" charset="0"/>
              </a:rPr>
              <a:t>Not international student service fee ($100 per ?)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You receive employer-sponsored health insurance, so the </a:t>
            </a:r>
            <a:r>
              <a:rPr lang="en-US" sz="22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Required Student Health Insurance fee does not apply</a:t>
            </a:r>
            <a:r>
              <a:rPr lang="en-US" sz="22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i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Note that you must enroll in the appropriate plan for TAs/GAs or RAs, and the required plan on SOLAR must be waived each semester. </a:t>
            </a:r>
            <a:r>
              <a:rPr lang="en-US" sz="2200" i="1" dirty="0">
                <a:latin typeface="Helvetica" panose="020B0604020202020204" pitchFamily="34" charset="0"/>
                <a:cs typeface="Helvetica" panose="020B0604020202020204" pitchFamily="34" charset="0"/>
              </a:rPr>
              <a:t>T</a:t>
            </a:r>
            <a:r>
              <a:rPr lang="en-US" sz="2200" i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 required plan also can be waived if you are covered on your family’s health plan.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22DC21-40BE-460B-99FE-23910DDF7056}"/>
              </a:ext>
            </a:extLst>
          </p:cNvPr>
          <p:cNvSpPr txBox="1"/>
          <p:nvPr/>
        </p:nvSpPr>
        <p:spPr>
          <a:xfrm>
            <a:off x="1017571" y="6393045"/>
            <a:ext cx="70707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https://www.stonybrook.edu/commcms/sfs/tuition/broad-based-fee/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432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57200" y="1171530"/>
            <a:ext cx="8229600" cy="2879177"/>
          </a:xfrm>
        </p:spPr>
        <p:txBody>
          <a:bodyPr/>
          <a:lstStyle/>
          <a:p>
            <a:pPr marL="0" indent="0" algn="l"/>
            <a:br>
              <a:rPr lang="en-US" sz="2000" dirty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</a:endParaRPr>
          </a:p>
          <a:p>
            <a:pPr marL="0" indent="0" algn="l"/>
            <a:endParaRPr lang="en-US" sz="2000" dirty="0">
              <a:solidFill>
                <a:schemeClr val="tx1"/>
              </a:solidFill>
            </a:endParaRPr>
          </a:p>
          <a:p>
            <a:pPr marL="0" indent="0" algn="l"/>
            <a:endParaRPr lang="en-US" sz="2000" dirty="0">
              <a:solidFill>
                <a:schemeClr val="tx1"/>
              </a:solidFill>
            </a:endParaRPr>
          </a:p>
          <a:p>
            <a:pPr marL="0" indent="0" algn="l"/>
            <a:endParaRPr lang="en-US" sz="2000" dirty="0">
              <a:solidFill>
                <a:schemeClr val="tx1"/>
              </a:solidFill>
            </a:endParaRPr>
          </a:p>
          <a:p>
            <a:pPr marL="0" indent="0" algn="l"/>
            <a:endParaRPr lang="en-US" sz="2000" dirty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  <a:buSzPct val="10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SBU is  ~60 miles east of New York City, 3 miles south of West Meadow Beach on the Long Island Sound, and 17 miles north of the Atlantic shore.</a:t>
            </a:r>
          </a:p>
          <a:p>
            <a:pPr algn="l">
              <a:spcBef>
                <a:spcPts val="0"/>
              </a:spcBef>
              <a:buSzPct val="100000"/>
              <a:buFont typeface="Wingdings" panose="05000000000000000000" pitchFamily="2" charset="2"/>
              <a:buChar char="Ø"/>
            </a:pPr>
            <a:endParaRPr lang="en-US" sz="1200" dirty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  <a:buSzPct val="10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The campus is situated on more than 1,000 acres, in the historic ‘Three Village’ area.</a:t>
            </a:r>
            <a:br>
              <a:rPr lang="en-US" sz="2000" dirty="0">
                <a:solidFill>
                  <a:schemeClr val="tx1"/>
                </a:solidFill>
              </a:rPr>
            </a:br>
            <a:endParaRPr lang="en-US" sz="1200" dirty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  <a:buSzPct val="10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There are more than 16,000 undergrads, more than 8,000 grad students, and more than 14,000 employees of the University</a:t>
            </a:r>
            <a:endParaRPr lang="en-US" sz="2000" dirty="0"/>
          </a:p>
          <a:p>
            <a:pPr marL="0" indent="0" algn="l"/>
            <a:endParaRPr lang="en-US" sz="2000" dirty="0">
              <a:solidFill>
                <a:schemeClr val="tx1"/>
              </a:solidFill>
            </a:endParaRPr>
          </a:p>
          <a:p>
            <a:pPr marL="0" indent="0" algn="l"/>
            <a:endParaRPr lang="en-US" sz="2000" dirty="0">
              <a:solidFill>
                <a:schemeClr val="tx1"/>
              </a:solidFill>
            </a:endParaRPr>
          </a:p>
          <a:p>
            <a:pPr marL="0" indent="0" algn="l"/>
            <a:r>
              <a:rPr lang="en-US" sz="1600" dirty="0">
                <a:solidFill>
                  <a:schemeClr val="tx1"/>
                </a:solidFill>
              </a:rPr>
              <a:t> </a:t>
            </a:r>
          </a:p>
          <a:p>
            <a:pPr marL="571500" indent="-571500" algn="l">
              <a:buFont typeface="Arial" pitchFamily="34" charset="0"/>
              <a:buChar char="•"/>
            </a:pPr>
            <a:endParaRPr lang="en-US" sz="2400" dirty="0"/>
          </a:p>
          <a:p>
            <a:pPr marL="0" indent="0" algn="l"/>
            <a:br>
              <a:rPr lang="en-US" sz="2400" dirty="0"/>
            </a:br>
            <a:endParaRPr lang="en-US" sz="2400" dirty="0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EAE16823-60EC-9F30-F594-55EF55063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939" y="3948435"/>
            <a:ext cx="3690122" cy="218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8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289724" y="489019"/>
            <a:ext cx="3950530" cy="381684"/>
          </a:xfrm>
        </p:spPr>
        <p:txBody>
          <a:bodyPr/>
          <a:lstStyle/>
          <a:p>
            <a:pPr algn="ctr"/>
            <a:r>
              <a:rPr lang="en-US" sz="1600" cap="none" dirty="0"/>
              <a:t>New York State Residency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92352" y="973183"/>
            <a:ext cx="8229600" cy="2043256"/>
          </a:xfrm>
        </p:spPr>
        <p:txBody>
          <a:bodyPr/>
          <a:lstStyle/>
          <a:p>
            <a:r>
              <a:rPr lang="en-US" sz="2800" dirty="0"/>
              <a:t>US citizens and permanent residents must establish NY State residency before the start of the Fall 2023 semester (mid-August deadline).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D1155FD-A341-4021-985F-E9626CDD65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479"/>
          <a:stretch/>
        </p:blipFill>
        <p:spPr>
          <a:xfrm>
            <a:off x="735361" y="2503284"/>
            <a:ext cx="7343581" cy="37390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F481B2-8DD5-4E28-8B90-E860D4831682}"/>
              </a:ext>
            </a:extLst>
          </p:cNvPr>
          <p:cNvSpPr txBox="1"/>
          <p:nvPr/>
        </p:nvSpPr>
        <p:spPr>
          <a:xfrm>
            <a:off x="1026221" y="6368981"/>
            <a:ext cx="67618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https://www.stonybrook.edu/commcms/sfs/residency/index.php</a:t>
            </a: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D1DC7B35-F99B-4A34-93DE-D41A2DA9424C}"/>
              </a:ext>
            </a:extLst>
          </p:cNvPr>
          <p:cNvSpPr/>
          <p:nvPr/>
        </p:nvSpPr>
        <p:spPr>
          <a:xfrm>
            <a:off x="5720556" y="4862163"/>
            <a:ext cx="476655" cy="690664"/>
          </a:xfrm>
          <a:prstGeom prst="up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86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0" y="4906879"/>
            <a:ext cx="9144000" cy="49530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Grad students may be paid from one or </a:t>
            </a:r>
            <a:r>
              <a:rPr lang="en-US" sz="2400" i="1" dirty="0">
                <a:solidFill>
                  <a:schemeClr val="tx1"/>
                </a:solidFill>
              </a:rPr>
              <a:t>both</a:t>
            </a:r>
            <a:r>
              <a:rPr lang="en-US" sz="2400" dirty="0">
                <a:solidFill>
                  <a:schemeClr val="tx1"/>
                </a:solidFill>
              </a:rPr>
              <a:t> sources of funds.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541421" y="1588168"/>
            <a:ext cx="8229600" cy="3920528"/>
          </a:xfrm>
        </p:spPr>
        <p:txBody>
          <a:bodyPr/>
          <a:lstStyle/>
          <a:p>
            <a:r>
              <a:rPr lang="en-US" dirty="0"/>
              <a:t>PAYROLL:</a:t>
            </a:r>
          </a:p>
          <a:p>
            <a:r>
              <a:rPr lang="en-US" dirty="0">
                <a:solidFill>
                  <a:schemeClr val="tx1"/>
                </a:solidFill>
              </a:rPr>
              <a:t>State versus Research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736270" y="464955"/>
            <a:ext cx="3950530" cy="381684"/>
          </a:xfrm>
        </p:spPr>
        <p:txBody>
          <a:bodyPr/>
          <a:lstStyle/>
          <a:p>
            <a:pPr algn="ctr"/>
            <a:r>
              <a:rPr lang="en-US" sz="1800" cap="none" dirty="0"/>
              <a:t>Sources of Funding</a:t>
            </a:r>
          </a:p>
        </p:txBody>
      </p:sp>
    </p:spTree>
    <p:extLst>
      <p:ext uri="{BB962C8B-B14F-4D97-AF65-F5344CB8AC3E}">
        <p14:creationId xmlns:p14="http://schemas.microsoft.com/office/powerpoint/2010/main" val="27402627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0" y="5250185"/>
            <a:ext cx="9144000" cy="495300"/>
          </a:xfrm>
        </p:spPr>
        <p:txBody>
          <a:bodyPr/>
          <a:lstStyle/>
          <a:p>
            <a:r>
              <a:rPr lang="en-US" sz="2800" dirty="0">
                <a:solidFill>
                  <a:srgbClr val="B60225"/>
                </a:solidFill>
              </a:rPr>
              <a:t>So…  What’s the difference?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57200" y="1367657"/>
            <a:ext cx="8229600" cy="3867283"/>
          </a:xfrm>
        </p:spPr>
        <p:txBody>
          <a:bodyPr/>
          <a:lstStyle/>
          <a:p>
            <a:pPr marL="457200" indent="-457200" eaLnBrk="1" hangingPunct="1"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Students paid with State funds are classed as Teaching Assistants (TAs) or Graduate Assistants (GAs).</a:t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Students paid with Research funds are classed as Research Assistants (RAs).</a:t>
            </a:r>
          </a:p>
          <a:p>
            <a:pPr marL="0" indent="0" eaLnBrk="1" hangingPunct="1"/>
            <a:endParaRPr lang="en-US" sz="2400" dirty="0">
              <a:solidFill>
                <a:schemeClr val="tx1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Some ‘Fellows’ receive stipends from the State (Turner, Bridge to PhD), while others (Training Grant Fellows) receive a combination of Research and State funds.</a:t>
            </a:r>
          </a:p>
          <a:p>
            <a:pPr marL="457200" indent="-457200" eaLnBrk="1" hangingPunct="1">
              <a:buFont typeface="Arial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0" indent="0" eaLnBrk="1" hangingPunct="1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n-US" sz="1800" cap="none" dirty="0"/>
              <a:t>Sources of Funding</a:t>
            </a:r>
          </a:p>
        </p:txBody>
      </p:sp>
    </p:spTree>
    <p:extLst>
      <p:ext uri="{BB962C8B-B14F-4D97-AF65-F5344CB8AC3E}">
        <p14:creationId xmlns:p14="http://schemas.microsoft.com/office/powerpoint/2010/main" val="37459629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26720" y="1169537"/>
            <a:ext cx="8229600" cy="865003"/>
          </a:xfrm>
        </p:spPr>
        <p:txBody>
          <a:bodyPr/>
          <a:lstStyle/>
          <a:p>
            <a:r>
              <a:rPr lang="en-US" dirty="0"/>
              <a:t>TAs, GAs and recipients of State fellowships: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80" y="1868730"/>
            <a:ext cx="78028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Helvetica" pitchFamily="34" charset="0"/>
                <a:cs typeface="Helvetica" pitchFamily="34" charset="0"/>
              </a:rPr>
              <a:t>Receive paychecks bi-weekly on Wednesdays.</a:t>
            </a:r>
            <a:br>
              <a:rPr lang="en-US" sz="2400" dirty="0">
                <a:latin typeface="Helvetica" pitchFamily="34" charset="0"/>
                <a:cs typeface="Helvetica" pitchFamily="34" charset="0"/>
              </a:rPr>
            </a:br>
            <a:endParaRPr lang="en-US" sz="2400" dirty="0"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Helvetica" pitchFamily="34" charset="0"/>
                <a:cs typeface="Helvetica" pitchFamily="34" charset="0"/>
              </a:rPr>
              <a:t>Enroll in the NYSHIP health insurance plan.</a:t>
            </a:r>
            <a:br>
              <a:rPr lang="en-US" sz="2400" dirty="0">
                <a:latin typeface="Helvetica" pitchFamily="34" charset="0"/>
                <a:cs typeface="Helvetica" pitchFamily="34" charset="0"/>
              </a:rPr>
            </a:br>
            <a:endParaRPr lang="en-US" sz="2400" dirty="0"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Helvetica" pitchFamily="34" charset="0"/>
                <a:cs typeface="Helvetica" pitchFamily="34" charset="0"/>
              </a:rPr>
              <a:t>Receive the first paycheck two weeks after the completed pay period (one month after your start date), but your final check arrives two weeks after your payroll end date.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solidFill>
                <a:srgbClr val="A21616"/>
              </a:solidFill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Helvetica" pitchFamily="34" charset="0"/>
                <a:cs typeface="Helvetica" pitchFamily="34" charset="0"/>
              </a:rPr>
              <a:t>Are members of the Graduate Student Employee Union (GSEU).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736270" y="464955"/>
            <a:ext cx="3950530" cy="381684"/>
          </a:xfrm>
        </p:spPr>
        <p:txBody>
          <a:bodyPr/>
          <a:lstStyle/>
          <a:p>
            <a:pPr algn="ctr"/>
            <a:r>
              <a:rPr lang="en-US" sz="1800" cap="none" dirty="0"/>
              <a:t>Sources of Funding</a:t>
            </a:r>
          </a:p>
        </p:txBody>
      </p:sp>
    </p:spTree>
    <p:extLst>
      <p:ext uri="{BB962C8B-B14F-4D97-AF65-F5344CB8AC3E}">
        <p14:creationId xmlns:p14="http://schemas.microsoft.com/office/powerpoint/2010/main" val="33928297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26720" y="1352417"/>
            <a:ext cx="8229600" cy="865003"/>
          </a:xfrm>
        </p:spPr>
        <p:txBody>
          <a:bodyPr/>
          <a:lstStyle/>
          <a:p>
            <a:r>
              <a:rPr lang="en-US" dirty="0"/>
              <a:t>RAs and research-funded fellows: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80" y="1906834"/>
            <a:ext cx="78028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Helvetica" pitchFamily="34" charset="0"/>
                <a:cs typeface="Helvetica" pitchFamily="34" charset="0"/>
              </a:rPr>
              <a:t>Receive paychecks bi-weekly on Fridays.</a:t>
            </a:r>
            <a:br>
              <a:rPr lang="en-US" sz="2400" dirty="0">
                <a:latin typeface="Helvetica" pitchFamily="34" charset="0"/>
                <a:cs typeface="Helvetica" pitchFamily="34" charset="0"/>
              </a:rPr>
            </a:br>
            <a:endParaRPr lang="en-US" sz="2400" dirty="0"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Helvetica" pitchFamily="34" charset="0"/>
                <a:cs typeface="Helvetica" pitchFamily="34" charset="0"/>
              </a:rPr>
              <a:t>Enroll in the POMCO health insurance plan.</a:t>
            </a:r>
            <a:br>
              <a:rPr lang="en-US" sz="2400" dirty="0">
                <a:latin typeface="Helvetica" pitchFamily="34" charset="0"/>
                <a:cs typeface="Helvetica" pitchFamily="34" charset="0"/>
              </a:rPr>
            </a:br>
            <a:endParaRPr lang="en-US" sz="2400" dirty="0"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Helvetica" pitchFamily="34" charset="0"/>
                <a:cs typeface="Helvetica" pitchFamily="34" charset="0"/>
              </a:rPr>
              <a:t>Are paid ‘to the day’ (no waiting period), and paychecks terminate on the day that the research appointment ends.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Helvetica" pitchFamily="34" charset="0"/>
                <a:cs typeface="Helvetica" pitchFamily="34" charset="0"/>
              </a:rPr>
              <a:t>Are members of the RA Union.</a:t>
            </a:r>
            <a:br>
              <a:rPr lang="en-US" sz="2400" dirty="0">
                <a:latin typeface="Helvetica" pitchFamily="34" charset="0"/>
                <a:cs typeface="Helvetica" pitchFamily="34" charset="0"/>
              </a:rPr>
            </a:br>
            <a:endParaRPr lang="en-US" sz="2400" dirty="0">
              <a:solidFill>
                <a:srgbClr val="A21616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736270" y="464955"/>
            <a:ext cx="3950530" cy="381684"/>
          </a:xfrm>
        </p:spPr>
        <p:txBody>
          <a:bodyPr/>
          <a:lstStyle/>
          <a:p>
            <a:pPr algn="ctr"/>
            <a:r>
              <a:rPr lang="en-US" sz="1800" cap="none" dirty="0"/>
              <a:t>Sources of Funding</a:t>
            </a:r>
          </a:p>
        </p:txBody>
      </p:sp>
    </p:spTree>
    <p:extLst>
      <p:ext uri="{BB962C8B-B14F-4D97-AF65-F5344CB8AC3E}">
        <p14:creationId xmlns:p14="http://schemas.microsoft.com/office/powerpoint/2010/main" val="35907396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13045" y="1900996"/>
            <a:ext cx="8229600" cy="1535658"/>
          </a:xfrm>
        </p:spPr>
        <p:txBody>
          <a:bodyPr/>
          <a:lstStyle/>
          <a:p>
            <a:r>
              <a:rPr lang="en-US" sz="2800" dirty="0"/>
              <a:t>Rotating at Cold Spring Harbor</a:t>
            </a:r>
          </a:p>
          <a:p>
            <a:endParaRPr lang="en-US" sz="2400" dirty="0"/>
          </a:p>
          <a:p>
            <a:r>
              <a:rPr lang="en-US" sz="2400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Cold Spring Harbor Laboratory requires students to sign a </a:t>
            </a:r>
            <a:r>
              <a:rPr lang="en-US" sz="2400" dirty="0">
                <a:solidFill>
                  <a:srgbClr val="A21616"/>
                </a:solidFill>
                <a:latin typeface="Helvetica" pitchFamily="34" charset="0"/>
                <a:cs typeface="Helvetica" pitchFamily="34" charset="0"/>
              </a:rPr>
              <a:t>Graduate Student Rotation Form</a:t>
            </a:r>
            <a:r>
              <a:rPr lang="en-US" sz="2400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 and complete certain procedures detailed on a </a:t>
            </a:r>
            <a:r>
              <a:rPr lang="en-US" sz="2400" dirty="0">
                <a:solidFill>
                  <a:srgbClr val="A21616"/>
                </a:solidFill>
                <a:latin typeface="Helvetica" pitchFamily="34" charset="0"/>
                <a:cs typeface="Helvetica" pitchFamily="34" charset="0"/>
              </a:rPr>
              <a:t>Rotation Checklist</a:t>
            </a:r>
            <a:r>
              <a:rPr lang="en-US" sz="2400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.  </a:t>
            </a:r>
          </a:p>
          <a:p>
            <a:br>
              <a:rPr lang="en-US" sz="2400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See Jen for the forms.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" y="4495800"/>
            <a:ext cx="1709112" cy="1709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380" y="4495800"/>
            <a:ext cx="1709112" cy="1709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1492" y="4495800"/>
            <a:ext cx="1712456" cy="17091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428" y="4495800"/>
            <a:ext cx="1714105" cy="17091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3533" y="4495800"/>
            <a:ext cx="1709112" cy="1709112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736270" y="464955"/>
            <a:ext cx="3950530" cy="381684"/>
          </a:xfrm>
        </p:spPr>
        <p:txBody>
          <a:bodyPr/>
          <a:lstStyle/>
          <a:p>
            <a:pPr algn="ctr"/>
            <a:r>
              <a:rPr lang="en-US" sz="1800" cap="none" dirty="0"/>
              <a:t>Rotations</a:t>
            </a:r>
          </a:p>
        </p:txBody>
      </p:sp>
    </p:spTree>
    <p:extLst>
      <p:ext uri="{BB962C8B-B14F-4D97-AF65-F5344CB8AC3E}">
        <p14:creationId xmlns:p14="http://schemas.microsoft.com/office/powerpoint/2010/main" val="1154053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31735"/>
            <a:ext cx="7772400" cy="26536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89" dirty="0"/>
              <a:t>How to Succeed in</a:t>
            </a:r>
            <a:br>
              <a:rPr lang="en-US" sz="4889" dirty="0"/>
            </a:br>
            <a:r>
              <a:rPr lang="en-US" sz="4889" dirty="0"/>
              <a:t>Graduate School:</a:t>
            </a:r>
            <a:br>
              <a:rPr lang="en-US" sz="4889" dirty="0"/>
            </a:br>
            <a:r>
              <a:rPr lang="en-US" sz="4889" dirty="0"/>
              <a:t>The Hidden Curriculum</a:t>
            </a:r>
            <a:br>
              <a:rPr lang="en-US" dirty="0"/>
            </a:br>
            <a:br>
              <a:rPr lang="en-US" dirty="0">
                <a:solidFill>
                  <a:srgbClr val="C00000"/>
                </a:solidFill>
              </a:rPr>
            </a:br>
            <a:r>
              <a:rPr lang="en-US" sz="5300" dirty="0">
                <a:solidFill>
                  <a:srgbClr val="A21616"/>
                </a:solidFill>
              </a:rPr>
              <a:t>Succeeding in Graduate School</a:t>
            </a:r>
            <a:br>
              <a:rPr lang="en-US" sz="4000" dirty="0">
                <a:solidFill>
                  <a:srgbClr val="A21616"/>
                </a:solidFill>
              </a:rPr>
            </a:br>
            <a:r>
              <a:rPr lang="en-US" sz="4000" dirty="0">
                <a:solidFill>
                  <a:srgbClr val="A21616"/>
                </a:solidFill>
              </a:rPr>
              <a:t>(with thanks to Dr. Janet Hearing)</a:t>
            </a:r>
          </a:p>
        </p:txBody>
      </p:sp>
    </p:spTree>
    <p:extLst>
      <p:ext uri="{BB962C8B-B14F-4D97-AF65-F5344CB8AC3E}">
        <p14:creationId xmlns:p14="http://schemas.microsoft.com/office/powerpoint/2010/main" val="2460872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6331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4000" dirty="0">
                <a:solidFill>
                  <a:schemeClr val="tx1"/>
                </a:solidFill>
              </a:rPr>
              <a:t>  You have support!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565774" y="1240556"/>
            <a:ext cx="2415387" cy="3080009"/>
            <a:chOff x="300898" y="4070884"/>
            <a:chExt cx="2415387" cy="3080009"/>
          </a:xfrm>
        </p:grpSpPr>
        <p:pic>
          <p:nvPicPr>
            <p:cNvPr id="7" name="Picture 6" descr="meeting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024" y="4070884"/>
              <a:ext cx="2305137" cy="233234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00898" y="6504562"/>
              <a:ext cx="24153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Research Advisory Committee</a:t>
              </a:r>
            </a:p>
          </p:txBody>
        </p:sp>
      </p:grpSp>
      <p:pic>
        <p:nvPicPr>
          <p:cNvPr id="8" name="Picture 7" descr="safe_image.gif"/>
          <p:cNvPicPr>
            <a:picLocks noChangeAspect="1"/>
          </p:cNvPicPr>
          <p:nvPr/>
        </p:nvPicPr>
        <p:blipFill>
          <a:blip r:embed="rId4"/>
          <a:srcRect t="113" r="75172" b="5459"/>
          <a:stretch>
            <a:fillRect/>
          </a:stretch>
        </p:blipFill>
        <p:spPr>
          <a:xfrm>
            <a:off x="4540831" y="1509655"/>
            <a:ext cx="1891869" cy="3118026"/>
          </a:xfrm>
          <a:prstGeom prst="rect">
            <a:avLst/>
          </a:prstGeom>
        </p:spPr>
      </p:pic>
      <p:pic>
        <p:nvPicPr>
          <p:cNvPr id="9" name="Picture 8" descr="safe_image.gif"/>
          <p:cNvPicPr>
            <a:picLocks noChangeAspect="1"/>
          </p:cNvPicPr>
          <p:nvPr/>
        </p:nvPicPr>
        <p:blipFill>
          <a:blip r:embed="rId4"/>
          <a:srcRect l="73973" t="93370"/>
          <a:stretch>
            <a:fillRect/>
          </a:stretch>
        </p:blipFill>
        <p:spPr>
          <a:xfrm>
            <a:off x="4780034" y="4627681"/>
            <a:ext cx="1574433" cy="1737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90196" y="4787229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Advisor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6849" y="3798435"/>
            <a:ext cx="20954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Graduate Program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Director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(Academics)</a:t>
            </a:r>
          </a:p>
        </p:txBody>
      </p:sp>
      <p:pic>
        <p:nvPicPr>
          <p:cNvPr id="14" name="Picture 13" descr="20160817_114044.jpg">
            <a:extLst>
              <a:ext uri="{FF2B5EF4-FFF2-40B4-BE49-F238E27FC236}">
                <a16:creationId xmlns:a16="http://schemas.microsoft.com/office/drawing/2014/main" id="{6D3F1393-32EB-40A9-A76F-C76C3B0C21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903" t="15472" r="34287" b="18773"/>
          <a:stretch/>
        </p:blipFill>
        <p:spPr>
          <a:xfrm>
            <a:off x="2437994" y="1976978"/>
            <a:ext cx="1804941" cy="2400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995EC73-65F5-4EBF-B680-3F321EC0F6AF}"/>
              </a:ext>
            </a:extLst>
          </p:cNvPr>
          <p:cNvSpPr txBox="1"/>
          <p:nvPr/>
        </p:nvSpPr>
        <p:spPr>
          <a:xfrm>
            <a:off x="2330266" y="4482932"/>
            <a:ext cx="20954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Graduate Program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Coordinator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(Administrative)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810943-C683-40AD-9F31-D558D208727C}"/>
              </a:ext>
            </a:extLst>
          </p:cNvPr>
          <p:cNvSpPr txBox="1"/>
          <p:nvPr/>
        </p:nvSpPr>
        <p:spPr>
          <a:xfrm>
            <a:off x="199387" y="5683690"/>
            <a:ext cx="8812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Let us know about little problems before they become big ones!</a:t>
            </a:r>
          </a:p>
        </p:txBody>
      </p:sp>
      <p:pic>
        <p:nvPicPr>
          <p:cNvPr id="5" name="Picture 4" descr="A close up of 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87577FE9-784E-4077-A148-19EDD97C69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315" t="6199" r="10466" b="-6199"/>
          <a:stretch/>
        </p:blipFill>
        <p:spPr>
          <a:xfrm>
            <a:off x="248228" y="1324821"/>
            <a:ext cx="1891870" cy="2584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D99232-4357-490E-B50F-74669FB95C32}"/>
              </a:ext>
            </a:extLst>
          </p:cNvPr>
          <p:cNvSpPr txBox="1"/>
          <p:nvPr/>
        </p:nvSpPr>
        <p:spPr>
          <a:xfrm>
            <a:off x="457200" y="6383409"/>
            <a:ext cx="8135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University resources for support: https://justsbu20.wixsite.com/just/blank-page</a:t>
            </a:r>
          </a:p>
        </p:txBody>
      </p:sp>
    </p:spTree>
    <p:extLst>
      <p:ext uri="{BB962C8B-B14F-4D97-AF65-F5344CB8AC3E}">
        <p14:creationId xmlns:p14="http://schemas.microsoft.com/office/powerpoint/2010/main" val="33033593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583D31-5B1C-DCD3-39C0-19EEAAF566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9132A-9F0F-CA0F-B562-3B0D3CFF1C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9C8B9B-69B9-8479-E3AD-5E6CFD64CA2D}"/>
              </a:ext>
            </a:extLst>
          </p:cNvPr>
          <p:cNvSpPr txBox="1"/>
          <p:nvPr/>
        </p:nvSpPr>
        <p:spPr>
          <a:xfrm>
            <a:off x="1444455" y="1859190"/>
            <a:ext cx="59554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A21616"/>
                </a:solidFill>
              </a:rPr>
              <a:t>timelycare.com/</a:t>
            </a:r>
            <a:r>
              <a:rPr lang="en-US" sz="2400" dirty="0" err="1">
                <a:solidFill>
                  <a:srgbClr val="A21616"/>
                </a:solidFill>
              </a:rPr>
              <a:t>stonybrook</a:t>
            </a:r>
            <a:endParaRPr lang="en-US" sz="2400" dirty="0">
              <a:solidFill>
                <a:srgbClr val="A21616"/>
              </a:solidFill>
            </a:endParaRPr>
          </a:p>
          <a:p>
            <a:pPr algn="ctr"/>
            <a:r>
              <a:rPr lang="en-US" i="1" dirty="0">
                <a:solidFill>
                  <a:srgbClr val="A21616"/>
                </a:solidFill>
              </a:rPr>
              <a:t>‘Around the clock virtual medical and mental health care’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5EBF24-F5CD-E466-F289-5F4019D9AF0A}"/>
              </a:ext>
            </a:extLst>
          </p:cNvPr>
          <p:cNvSpPr txBox="1"/>
          <p:nvPr/>
        </p:nvSpPr>
        <p:spPr>
          <a:xfrm>
            <a:off x="1904109" y="2967186"/>
            <a:ext cx="54025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Remember, everyone in graduate school experiences self-doubts and sometimes feels like they don’t belong. Talking to other students, faculty, your program director, and professional staff at Stony Brook can help.</a:t>
            </a:r>
          </a:p>
        </p:txBody>
      </p:sp>
    </p:spTree>
    <p:extLst>
      <p:ext uri="{BB962C8B-B14F-4D97-AF65-F5344CB8AC3E}">
        <p14:creationId xmlns:p14="http://schemas.microsoft.com/office/powerpoint/2010/main" val="4100536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280" y="1298142"/>
            <a:ext cx="6566073" cy="15233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BUT…you should take charge of your education!</a:t>
            </a:r>
          </a:p>
        </p:txBody>
      </p:sp>
      <p:pic>
        <p:nvPicPr>
          <p:cNvPr id="4" name="Picture 3" descr="retreat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07" y="2418666"/>
            <a:ext cx="3345971" cy="2221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IMG_9062.JPG"/>
          <p:cNvPicPr>
            <a:picLocks noChangeAspect="1"/>
          </p:cNvPicPr>
          <p:nvPr/>
        </p:nvPicPr>
        <p:blipFill>
          <a:blip r:embed="rId3"/>
          <a:srcRect l="35603" t="14297" r="2037"/>
          <a:stretch>
            <a:fillRect/>
          </a:stretch>
        </p:blipFill>
        <p:spPr>
          <a:xfrm>
            <a:off x="3331578" y="4036549"/>
            <a:ext cx="2332450" cy="2137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retreat5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410" y="2647605"/>
            <a:ext cx="2656278" cy="1763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6885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419100" y="1243516"/>
            <a:ext cx="7832558" cy="533400"/>
          </a:xfrm>
        </p:spPr>
        <p:txBody>
          <a:bodyPr/>
          <a:lstStyle/>
          <a:p>
            <a:pPr algn="l"/>
            <a:r>
              <a:rPr lang="en-US" sz="2400" dirty="0">
                <a:solidFill>
                  <a:schemeClr val="tx1"/>
                </a:solidFill>
              </a:rPr>
              <a:t>The University comprises many Schools and Colleges: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059180" y="1775459"/>
            <a:ext cx="7475220" cy="4625341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000" dirty="0"/>
              <a:t>The Graduate School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/>
              <a:t>College of Arts &amp; Sciences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/>
              <a:t>College of Business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/>
              <a:t>School of Dental Medicine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/>
              <a:t>College of Engineering &amp; Applied Sciences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/>
              <a:t>School of Health Technology &amp; Management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/>
              <a:t>School of Journalism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/>
              <a:t>School of Marine &amp; Atmospheric Sciences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/>
              <a:t>School of Medicine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/>
              <a:t>School of Nursing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/>
              <a:t>School of Professional Development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/>
              <a:t>School of Social Welfare</a:t>
            </a:r>
            <a:br>
              <a:rPr lang="en-US" sz="2000" dirty="0"/>
            </a:b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4666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… and many more.</a:t>
            </a:r>
          </a:p>
        </p:txBody>
      </p:sp>
    </p:spTree>
    <p:extLst>
      <p:ext uri="{BB962C8B-B14F-4D97-AF65-F5344CB8AC3E}">
        <p14:creationId xmlns:p14="http://schemas.microsoft.com/office/powerpoint/2010/main" val="24090795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1203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Scientific Skills and the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“Hidden Curriculum”</a:t>
            </a:r>
          </a:p>
        </p:txBody>
      </p:sp>
      <p:pic>
        <p:nvPicPr>
          <p:cNvPr id="4" name="Picture 3" descr="scien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625" y="1361512"/>
            <a:ext cx="5714012" cy="47469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8191" y="6398696"/>
            <a:ext cx="8392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Parker, R. 2012. Skill development in graduate education. Mol. Cell 46: 377-381.</a:t>
            </a:r>
          </a:p>
        </p:txBody>
      </p:sp>
    </p:spTree>
    <p:extLst>
      <p:ext uri="{BB962C8B-B14F-4D97-AF65-F5344CB8AC3E}">
        <p14:creationId xmlns:p14="http://schemas.microsoft.com/office/powerpoint/2010/main" val="979394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4910"/>
            <a:ext cx="8229600" cy="892694"/>
          </a:xfrm>
        </p:spPr>
        <p:txBody>
          <a:bodyPr>
            <a:normAutofit/>
          </a:bodyPr>
          <a:lstStyle/>
          <a:p>
            <a:r>
              <a:rPr lang="en-US" dirty="0"/>
              <a:t>Basic Starting Points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6403090"/>
            <a:ext cx="8392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Parker, R. 2012. Skill development in graduate education. Mol. Cell 46: 377-381.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9706" y="1544567"/>
            <a:ext cx="8229600" cy="3660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57200" marR="0" lvl="0" indent="-4572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A21616"/>
                </a:solidFill>
                <a:effectLst/>
                <a:uLnTx/>
                <a:uFillTx/>
                <a:ea typeface="+mj-ea"/>
                <a:cs typeface="+mj-cs"/>
              </a:rPr>
              <a:t>Broad knowledge of discipline</a:t>
            </a:r>
          </a:p>
          <a:p>
            <a:pPr marL="457200" marR="0" lvl="0" indent="-4572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A21616"/>
                </a:solidFill>
                <a:ea typeface="+mj-ea"/>
                <a:cs typeface="+mj-cs"/>
              </a:rPr>
              <a:t>Broad interdisciplinary knowledge of experimental approaches</a:t>
            </a:r>
          </a:p>
          <a:p>
            <a:pPr marL="1371600" lvl="2" indent="-45720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Required courses</a:t>
            </a:r>
          </a:p>
          <a:p>
            <a:pPr marL="1371600" lvl="2" indent="-45720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Electives</a:t>
            </a:r>
          </a:p>
          <a:p>
            <a:pPr marL="1371600" lvl="2" indent="-45720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Seminars</a:t>
            </a:r>
          </a:p>
          <a:p>
            <a:pPr marL="1371600" lvl="2" indent="-45720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Symposia, scientific meetings</a:t>
            </a:r>
          </a:p>
          <a:p>
            <a:pPr marL="1828800" lvl="3" indent="-45720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solidFill>
                  <a:srgbClr val="B60225"/>
                </a:solidFill>
              </a:rPr>
              <a:t>CSHL meetings – no cost!</a:t>
            </a:r>
          </a:p>
          <a:p>
            <a:pPr marL="1371600" lvl="2" indent="-45720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Journal clubs</a:t>
            </a:r>
          </a:p>
          <a:p>
            <a:pPr marL="1371600" lvl="2" indent="-45720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Reading the literature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62201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072967"/>
          </a:xfrm>
        </p:spPr>
        <p:txBody>
          <a:bodyPr>
            <a:normAutofit/>
          </a:bodyPr>
          <a:lstStyle/>
          <a:p>
            <a:r>
              <a:rPr lang="en-US" dirty="0"/>
              <a:t>Research “Mechanics”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8347" y="6398697"/>
            <a:ext cx="8392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Parker, R. 2012. Skill development in graduate education. Mol. Cell 46: 377-381.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7474" y="1060590"/>
            <a:ext cx="8629051" cy="51593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A21616"/>
                </a:solidFill>
                <a:ea typeface="+mj-ea"/>
                <a:cs typeface="+mj-cs"/>
              </a:rPr>
              <a:t>Effective oral and written communication </a:t>
            </a:r>
          </a:p>
          <a:p>
            <a:pPr marL="800100" lvl="1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ea typeface="+mj-ea"/>
                <a:cs typeface="+mj-cs"/>
              </a:rPr>
              <a:t>Alda</a:t>
            </a:r>
            <a:r>
              <a:rPr lang="en-US" sz="2400" dirty="0">
                <a:ea typeface="+mj-ea"/>
                <a:cs typeface="+mj-cs"/>
              </a:rPr>
              <a:t> Center for Communicating Science</a:t>
            </a:r>
          </a:p>
          <a:p>
            <a:pPr marL="800100" lvl="1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ea typeface="+mj-ea"/>
                <a:cs typeface="+mj-cs"/>
              </a:rPr>
              <a:t>University workshops</a:t>
            </a:r>
          </a:p>
          <a:p>
            <a:pPr marL="800100" lvl="1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ea typeface="+mj-ea"/>
                <a:cs typeface="+mj-cs"/>
              </a:rPr>
              <a:t>Student seminar</a:t>
            </a:r>
          </a:p>
          <a:p>
            <a:pPr marL="800100" lvl="1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ea typeface="+mj-ea"/>
                <a:cs typeface="+mj-cs"/>
              </a:rPr>
              <a:t>Journal clubs</a:t>
            </a:r>
          </a:p>
          <a:p>
            <a:pPr marL="800100" lvl="1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ea typeface="+mj-ea"/>
                <a:cs typeface="+mj-cs"/>
              </a:rPr>
              <a:t>Lab meetings</a:t>
            </a:r>
          </a:p>
          <a:p>
            <a:pPr marL="800100" lvl="1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ea typeface="+mj-ea"/>
                <a:cs typeface="+mj-cs"/>
              </a:rPr>
              <a:t>Qualifying exam</a:t>
            </a:r>
          </a:p>
          <a:p>
            <a:pPr marL="800100" lvl="1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ea typeface="+mj-ea"/>
                <a:cs typeface="+mj-cs"/>
              </a:rPr>
              <a:t>Meeting presentations</a:t>
            </a:r>
          </a:p>
          <a:p>
            <a:pPr marL="800100" lvl="1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ea typeface="+mj-ea"/>
                <a:cs typeface="+mj-cs"/>
              </a:rPr>
              <a:t>Manuscript preparation</a:t>
            </a:r>
          </a:p>
          <a:p>
            <a:pPr marL="800100" lvl="1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ea typeface="+mj-ea"/>
                <a:cs typeface="+mj-cs"/>
              </a:rPr>
              <a:t>Dissertation</a:t>
            </a:r>
          </a:p>
          <a:p>
            <a:pPr lvl="1" fontAlgn="auto">
              <a:spcAft>
                <a:spcPts val="0"/>
              </a:spcAft>
              <a:defRPr/>
            </a:pPr>
            <a:endParaRPr lang="en-US" sz="2000" dirty="0">
              <a:ea typeface="+mj-ea"/>
              <a:cs typeface="+mj-cs"/>
            </a:endParaRPr>
          </a:p>
          <a:p>
            <a:pPr marL="800100" lvl="1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536050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ED5C3-9B16-4870-834D-A23839A42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575E0-835D-4CB9-A4E3-C0AD8DABC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0890"/>
            <a:ext cx="8229600" cy="4762250"/>
          </a:xfrm>
        </p:spPr>
        <p:txBody>
          <a:bodyPr/>
          <a:lstStyle/>
          <a:p>
            <a:pPr lvl="0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A21616"/>
                </a:solidFill>
              </a:rPr>
              <a:t>Increase depth of knowledge in field</a:t>
            </a: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Seminars </a:t>
            </a: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Scientific meetings</a:t>
            </a:r>
            <a:endParaRPr lang="en-US" sz="2900" dirty="0">
              <a:solidFill>
                <a:srgbClr val="1F497D"/>
              </a:solidFill>
            </a:endParaRPr>
          </a:p>
          <a:p>
            <a:pPr lvl="0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A21616"/>
                </a:solidFill>
              </a:rPr>
              <a:t>Read, evaluate and integrate literature </a:t>
            </a:r>
          </a:p>
          <a:p>
            <a:pPr lvl="1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Journal clubs</a:t>
            </a:r>
          </a:p>
          <a:p>
            <a:pPr lvl="1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Qualifying exam</a:t>
            </a:r>
          </a:p>
          <a:p>
            <a:pPr lvl="1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Proposal exam</a:t>
            </a:r>
          </a:p>
          <a:p>
            <a:pPr lvl="0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A21616"/>
                </a:solidFill>
              </a:rPr>
              <a:t>Plan and execute experiments </a:t>
            </a:r>
          </a:p>
          <a:p>
            <a:pPr lvl="1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Methods courses</a:t>
            </a:r>
          </a:p>
          <a:p>
            <a:pPr lvl="1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Journal clubs</a:t>
            </a:r>
          </a:p>
          <a:p>
            <a:pPr lvl="1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Mentor</a:t>
            </a:r>
          </a:p>
          <a:p>
            <a:pPr lvl="1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Research advisory committee</a:t>
            </a:r>
          </a:p>
          <a:p>
            <a:pPr lvl="1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Lab meetings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39CCA4-8FAA-4B16-B6F8-EA5FAE68170F}"/>
              </a:ext>
            </a:extLst>
          </p:cNvPr>
          <p:cNvSpPr txBox="1"/>
          <p:nvPr/>
        </p:nvSpPr>
        <p:spPr>
          <a:xfrm>
            <a:off x="528347" y="6398697"/>
            <a:ext cx="8392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Parker, R. 2012. Skill development in graduate education. Mol. Cell 46: 377-381.</a:t>
            </a:r>
          </a:p>
        </p:txBody>
      </p:sp>
    </p:spTree>
    <p:extLst>
      <p:ext uri="{BB962C8B-B14F-4D97-AF65-F5344CB8AC3E}">
        <p14:creationId xmlns:p14="http://schemas.microsoft.com/office/powerpoint/2010/main" val="29498467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8046"/>
            <a:ext cx="8229600" cy="890865"/>
          </a:xfrm>
        </p:spPr>
        <p:txBody>
          <a:bodyPr>
            <a:normAutofit/>
          </a:bodyPr>
          <a:lstStyle/>
          <a:p>
            <a:r>
              <a:rPr lang="en-US" dirty="0"/>
              <a:t>Having New Ideas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6369617"/>
            <a:ext cx="8392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Parker, R. 2012. Skill development in graduate education. Mol. Cell 46: 377-381.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971446"/>
            <a:ext cx="8229600" cy="3942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57200" marR="0" lvl="0" indent="-4572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A21616"/>
                </a:solidFill>
                <a:ea typeface="+mj-ea"/>
                <a:cs typeface="+mj-cs"/>
              </a:rPr>
              <a:t>Choose important research problems</a:t>
            </a:r>
          </a:p>
          <a:p>
            <a:pPr marL="798512" marR="0" lvl="0" indent="-4572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ea typeface="+mj-ea"/>
                <a:cs typeface="+mj-cs"/>
              </a:rPr>
              <a:t>Reflect on the careers of other scientists</a:t>
            </a:r>
          </a:p>
          <a:p>
            <a:pPr marL="798512" marR="0" lvl="0" indent="-4572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ea typeface="+mj-ea"/>
                <a:cs typeface="+mj-cs"/>
              </a:rPr>
              <a:t>Be aware of directions in science, societal needs</a:t>
            </a:r>
          </a:p>
          <a:p>
            <a:pPr marL="457200" marR="0" lvl="0" indent="-4572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A21616"/>
                </a:solidFill>
                <a:ea typeface="+mj-ea"/>
                <a:cs typeface="+mj-cs"/>
              </a:rPr>
              <a:t>Have new insights – be creative!</a:t>
            </a:r>
          </a:p>
          <a:p>
            <a:pPr marL="798512" marR="0" lvl="0" indent="-4572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ea typeface="+mj-ea"/>
                <a:cs typeface="+mj-cs"/>
              </a:rPr>
              <a:t>Be aware of technological developments</a:t>
            </a:r>
          </a:p>
          <a:p>
            <a:pPr marL="341312"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600" dirty="0">
              <a:solidFill>
                <a:srgbClr val="1F497D"/>
              </a:solidFill>
              <a:ea typeface="+mj-ea"/>
              <a:cs typeface="+mj-cs"/>
            </a:endParaRPr>
          </a:p>
          <a:p>
            <a:pPr marL="341312"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600" dirty="0">
                <a:solidFill>
                  <a:srgbClr val="A21616"/>
                </a:solidFill>
                <a:ea typeface="+mj-ea"/>
                <a:cs typeface="+mj-cs"/>
              </a:rPr>
              <a:t>“</a:t>
            </a:r>
            <a:r>
              <a:rPr lang="en-US" sz="2600" i="1" dirty="0">
                <a:solidFill>
                  <a:srgbClr val="A21616"/>
                </a:solidFill>
                <a:ea typeface="+mj-ea"/>
                <a:cs typeface="+mj-cs"/>
              </a:rPr>
              <a:t>Chance favors the prepared mind.</a:t>
            </a:r>
            <a:r>
              <a:rPr lang="en-US" sz="2600" dirty="0">
                <a:solidFill>
                  <a:srgbClr val="A21616"/>
                </a:solidFill>
                <a:ea typeface="+mj-ea"/>
                <a:cs typeface="+mj-cs"/>
              </a:rPr>
              <a:t>” – </a:t>
            </a:r>
            <a:r>
              <a:rPr lang="en-US" sz="2600" i="1" dirty="0">
                <a:solidFill>
                  <a:srgbClr val="A21616"/>
                </a:solidFill>
                <a:ea typeface="+mj-ea"/>
                <a:cs typeface="+mj-cs"/>
              </a:rPr>
              <a:t>Louis Pasteur</a:t>
            </a:r>
            <a:endParaRPr lang="en-US" sz="2600" dirty="0">
              <a:solidFill>
                <a:srgbClr val="A21616"/>
              </a:solidFill>
              <a:ea typeface="+mj-ea"/>
              <a:cs typeface="+mj-cs"/>
            </a:endParaRPr>
          </a:p>
          <a:p>
            <a:pPr marL="682625" marR="0" lvl="0" indent="-341313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srgbClr val="1F497D"/>
              </a:solidFill>
              <a:ea typeface="+mj-ea"/>
              <a:cs typeface="+mj-cs"/>
            </a:endParaRPr>
          </a:p>
          <a:p>
            <a:pPr marL="682625" marR="0" lvl="0" indent="-341313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srgbClr val="1F497D"/>
              </a:solidFill>
              <a:ea typeface="+mj-ea"/>
              <a:cs typeface="+mj-cs"/>
            </a:endParaRP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ea typeface="+mj-ea"/>
                <a:cs typeface="+mj-cs"/>
              </a:rPr>
              <a:t>Recommended readings:</a:t>
            </a:r>
          </a:p>
          <a:p>
            <a:pPr marL="458788" marR="0" lvl="0" indent="-230188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ea typeface="+mj-ea"/>
                <a:cs typeface="+mj-cs"/>
              </a:rPr>
              <a:t>McKnight, S.L. 2009. Unconventional wisdom. Cell 138: 817-819</a:t>
            </a:r>
          </a:p>
          <a:p>
            <a:pPr marL="458788" marR="0" lvl="0" indent="-230188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ea typeface="+mj-ea"/>
                <a:cs typeface="+mj-cs"/>
              </a:rPr>
              <a:t>Scheffer, M. 2014. The forgotten half of scientific thinking. PNAS 111: 6119</a:t>
            </a:r>
            <a:endParaRPr lang="en-US" sz="2000" dirty="0"/>
          </a:p>
          <a:p>
            <a:pPr marL="339725" marR="0" lvl="0" indent="-339725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974918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488" y="440292"/>
            <a:ext cx="8229600" cy="1033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Choosing a Research Mentor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965224"/>
            <a:ext cx="8229600" cy="3317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57200" marR="0" lvl="0" indent="-4572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srgbClr val="A21616"/>
                </a:solidFill>
                <a:ea typeface="+mj-ea"/>
                <a:cs typeface="+mj-cs"/>
              </a:rPr>
              <a:t>Rotations, rotations, rotations!</a:t>
            </a:r>
          </a:p>
          <a:p>
            <a:pPr marL="798513" marR="0" lvl="0" indent="-4572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ea typeface="+mj-ea"/>
                <a:cs typeface="+mj-cs"/>
              </a:rPr>
              <a:t>Two ‘shoppers’</a:t>
            </a:r>
          </a:p>
          <a:p>
            <a:pPr marL="798513" marR="0" lvl="0" indent="-4572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ea typeface="+mj-ea"/>
                <a:cs typeface="+mj-cs"/>
              </a:rPr>
              <a:t>Communication</a:t>
            </a:r>
          </a:p>
          <a:p>
            <a:pPr marL="341313" marR="0" lvl="0" indent="-341313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000" dirty="0">
              <a:solidFill>
                <a:srgbClr val="1F497D"/>
              </a:solidFill>
              <a:ea typeface="+mj-ea"/>
              <a:cs typeface="+mj-cs"/>
            </a:endParaRPr>
          </a:p>
          <a:p>
            <a:pPr marL="341313" marR="0" lvl="0" indent="-341313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000" dirty="0">
              <a:solidFill>
                <a:srgbClr val="1F497D"/>
              </a:solidFill>
              <a:ea typeface="+mj-ea"/>
              <a:cs typeface="+mj-cs"/>
            </a:endParaRPr>
          </a:p>
          <a:p>
            <a:pPr marL="341313" marR="0" lvl="0" indent="-341313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000000"/>
                </a:solidFill>
                <a:ea typeface="+mj-ea"/>
                <a:cs typeface="+mj-cs"/>
              </a:rPr>
              <a:t>Recommended reading:  </a:t>
            </a:r>
          </a:p>
          <a:p>
            <a:pPr marL="341313" marR="0" lvl="0" indent="-341313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000000"/>
                </a:solidFill>
                <a:ea typeface="+mj-ea"/>
                <a:cs typeface="+mj-cs"/>
              </a:rPr>
              <a:t>      Alberts, B. 2009. On becoming a scientist. Science 326: 916.</a:t>
            </a:r>
            <a:endParaRPr lang="en-US" sz="2200" dirty="0">
              <a:solidFill>
                <a:srgbClr val="000000"/>
              </a:solidFill>
            </a:endParaRPr>
          </a:p>
          <a:p>
            <a:pPr marL="339725" marR="0" lvl="0" indent="-339725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412373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7802"/>
            <a:ext cx="8229600" cy="133674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Career Development: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Don’t Leave it to the End!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1957384"/>
            <a:ext cx="8229600" cy="38003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57200" marR="0" lvl="0" indent="-4572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A21616"/>
                </a:solidFill>
                <a:ea typeface="+mj-ea"/>
                <a:cs typeface="+mj-cs"/>
              </a:rPr>
              <a:t>Individual Development Plans</a:t>
            </a:r>
          </a:p>
          <a:p>
            <a:pPr marL="457200" marR="0" lvl="0" indent="-4572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A21616"/>
                </a:solidFill>
                <a:ea typeface="+mj-ea"/>
                <a:cs typeface="+mj-cs"/>
              </a:rPr>
              <a:t>University workshops </a:t>
            </a:r>
          </a:p>
          <a:p>
            <a:pPr marL="914400" lvl="1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ea typeface="+mj-ea"/>
                <a:cs typeface="+mj-cs"/>
              </a:rPr>
              <a:t>PhD Career Ladder</a:t>
            </a:r>
          </a:p>
          <a:p>
            <a:pPr marL="457200" marR="0" lvl="0" indent="-4572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A21616"/>
                </a:solidFill>
                <a:ea typeface="+mj-ea"/>
                <a:cs typeface="+mj-cs"/>
              </a:rPr>
              <a:t>Center for Excellence in Learning and Teaching</a:t>
            </a:r>
          </a:p>
          <a:p>
            <a:pPr marL="457200" marR="0" lvl="0" indent="-4572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A21616"/>
                </a:solidFill>
                <a:ea typeface="+mj-ea"/>
                <a:cs typeface="+mj-cs"/>
              </a:rPr>
              <a:t>Career Center</a:t>
            </a:r>
          </a:p>
          <a:p>
            <a:pPr marL="457200" marR="0" lvl="0" indent="-4572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A21616"/>
                </a:solidFill>
                <a:ea typeface="+mj-ea"/>
                <a:cs typeface="+mj-cs"/>
              </a:rPr>
              <a:t>Networking</a:t>
            </a:r>
            <a:endParaRPr lang="en-US" sz="1600" dirty="0">
              <a:solidFill>
                <a:srgbClr val="A21616"/>
              </a:solidFill>
              <a:ea typeface="+mj-ea"/>
              <a:cs typeface="+mj-cs"/>
            </a:endParaRPr>
          </a:p>
          <a:p>
            <a:pPr marL="457200" marR="0" lvl="0" indent="-4572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A21616"/>
                </a:solidFill>
                <a:ea typeface="+mj-ea"/>
                <a:cs typeface="+mj-cs"/>
              </a:rPr>
              <a:t>Reflect on career goals and update CV often</a:t>
            </a:r>
          </a:p>
          <a:p>
            <a:pPr marL="341313" marR="0" lvl="0" indent="-341313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A21616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341313" marR="0" lvl="0" indent="-341313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A21616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CD7A67-9AAA-4916-9D57-70EF64986768}"/>
              </a:ext>
            </a:extLst>
          </p:cNvPr>
          <p:cNvSpPr txBox="1"/>
          <p:nvPr/>
        </p:nvSpPr>
        <p:spPr>
          <a:xfrm>
            <a:off x="1493021" y="6339856"/>
            <a:ext cx="64627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https://grad.stonybrook.edu/professional-development/</a:t>
            </a:r>
          </a:p>
        </p:txBody>
      </p:sp>
    </p:spTree>
    <p:extLst>
      <p:ext uri="{BB962C8B-B14F-4D97-AF65-F5344CB8AC3E}">
        <p14:creationId xmlns:p14="http://schemas.microsoft.com/office/powerpoint/2010/main" val="3023310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6235"/>
            <a:ext cx="8229600" cy="1525844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Useful Listservs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99552" y="1662974"/>
            <a:ext cx="8229600" cy="41889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57200" lvl="0" indent="-4572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ea typeface="+mj-ea"/>
                <a:cs typeface="+mj-cs"/>
              </a:rPr>
              <a:t>Campus Announcements</a:t>
            </a:r>
          </a:p>
          <a:p>
            <a:pPr marL="457200" lvl="0" indent="-4572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ea typeface="+mj-ea"/>
                <a:cs typeface="+mj-cs"/>
              </a:rPr>
              <a:t>Departmental Seminars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ea typeface="+mj-ea"/>
                <a:cs typeface="+mj-cs"/>
              </a:rPr>
              <a:t>Furie listserv</a:t>
            </a:r>
          </a:p>
          <a:p>
            <a:pPr marL="341313" lvl="0" indent="3175">
              <a:spcBef>
                <a:spcPct val="0"/>
              </a:spcBef>
              <a:defRPr/>
            </a:pPr>
            <a:endParaRPr lang="en-US" sz="2800" dirty="0">
              <a:ea typeface="+mj-ea"/>
              <a:cs typeface="+mj-cs"/>
            </a:endParaRPr>
          </a:p>
          <a:p>
            <a:pPr marL="341313" lvl="0" indent="-341313">
              <a:spcBef>
                <a:spcPct val="0"/>
              </a:spcBef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527482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57200" y="1066801"/>
            <a:ext cx="8229600" cy="1440179"/>
          </a:xfrm>
        </p:spPr>
        <p:txBody>
          <a:bodyPr/>
          <a:lstStyle/>
          <a:p>
            <a:r>
              <a:rPr lang="en-US" sz="2800" dirty="0"/>
              <a:t>We all hope you enjoy your graduate studies!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9265" y="4043283"/>
            <a:ext cx="1872752" cy="18727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50" y="2125968"/>
            <a:ext cx="1942770" cy="1784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13" y="4043285"/>
            <a:ext cx="1868505" cy="18727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2836" y="2127698"/>
            <a:ext cx="1807540" cy="17995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748" y="2125968"/>
            <a:ext cx="1799595" cy="17995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297" y="4043284"/>
            <a:ext cx="2642013" cy="18727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248" y="2125968"/>
            <a:ext cx="1732792" cy="238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22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These two programs share many faculty, but the courses of study are different.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202246660"/>
              </p:ext>
            </p:extLst>
          </p:nvPr>
        </p:nvGraphicFramePr>
        <p:xfrm>
          <a:off x="1767840" y="1343660"/>
          <a:ext cx="5158740" cy="4348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264138817"/>
              </p:ext>
            </p:extLst>
          </p:nvPr>
        </p:nvGraphicFramePr>
        <p:xfrm>
          <a:off x="1257300" y="1173480"/>
          <a:ext cx="6400800" cy="4998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499289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25642" y="939500"/>
            <a:ext cx="8229600" cy="5207000"/>
          </a:xfrm>
        </p:spPr>
        <p:txBody>
          <a:bodyPr/>
          <a:lstStyle/>
          <a:p>
            <a:endParaRPr lang="en-US" sz="1800" dirty="0">
              <a:solidFill>
                <a:schemeClr val="tx1"/>
              </a:solidFill>
            </a:endParaRPr>
          </a:p>
          <a:p>
            <a:pPr marL="0" indent="0" algn="l"/>
            <a:r>
              <a:rPr lang="en-US" dirty="0">
                <a:solidFill>
                  <a:schemeClr val="tx1"/>
                </a:solidFill>
              </a:rPr>
              <a:t>The University is also organized into academic departments, such as:</a:t>
            </a:r>
          </a:p>
          <a:p>
            <a:endParaRPr lang="en-US" sz="1200" dirty="0"/>
          </a:p>
          <a:p>
            <a:pPr marL="974725" lvl="4" indent="-349250" algn="l">
              <a:buFont typeface="Arial" pitchFamily="34" charset="0"/>
              <a:buChar char="•"/>
            </a:pPr>
            <a:r>
              <a:rPr lang="en-US" sz="2400" dirty="0">
                <a:solidFill>
                  <a:srgbClr val="B60225"/>
                </a:solidFill>
              </a:rPr>
              <a:t>Biochemistry &amp; Cell Biology</a:t>
            </a:r>
          </a:p>
          <a:p>
            <a:pPr marL="974725" lvl="4" indent="-349250" algn="l">
              <a:buFont typeface="Arial" pitchFamily="34" charset="0"/>
              <a:buChar char="•"/>
            </a:pPr>
            <a:r>
              <a:rPr lang="en-US" sz="2400" dirty="0">
                <a:solidFill>
                  <a:srgbClr val="B60225"/>
                </a:solidFill>
              </a:rPr>
              <a:t>Ecology &amp; Evolution</a:t>
            </a:r>
          </a:p>
          <a:p>
            <a:pPr marL="974725" lvl="4" indent="-349250" algn="l">
              <a:buFont typeface="Arial" pitchFamily="34" charset="0"/>
              <a:buChar char="•"/>
            </a:pPr>
            <a:r>
              <a:rPr lang="en-US" sz="2400" dirty="0">
                <a:solidFill>
                  <a:srgbClr val="B60225"/>
                </a:solidFill>
              </a:rPr>
              <a:t>Microbiology &amp; Immunology</a:t>
            </a:r>
          </a:p>
          <a:p>
            <a:pPr marL="974725" lvl="4" indent="-349250" algn="l">
              <a:buFont typeface="Arial" pitchFamily="34" charset="0"/>
              <a:buChar char="•"/>
            </a:pPr>
            <a:r>
              <a:rPr lang="en-US" sz="2400" dirty="0">
                <a:solidFill>
                  <a:srgbClr val="B60225"/>
                </a:solidFill>
              </a:rPr>
              <a:t>Neurobiology &amp; Behavior</a:t>
            </a:r>
          </a:p>
          <a:p>
            <a:pPr marL="974725" lvl="4" indent="-349250" algn="l">
              <a:buFont typeface="Arial" pitchFamily="34" charset="0"/>
              <a:buChar char="•"/>
            </a:pPr>
            <a:r>
              <a:rPr lang="en-US" sz="2400" dirty="0">
                <a:solidFill>
                  <a:srgbClr val="B60225"/>
                </a:solidFill>
              </a:rPr>
              <a:t>Pharmacological Sciences</a:t>
            </a:r>
          </a:p>
          <a:p>
            <a:pPr marL="974725" lvl="4" indent="-349250" algn="l">
              <a:buFont typeface="Arial" pitchFamily="34" charset="0"/>
              <a:buChar char="•"/>
            </a:pPr>
            <a:r>
              <a:rPr lang="en-US" sz="2400" dirty="0">
                <a:solidFill>
                  <a:srgbClr val="B60225"/>
                </a:solidFill>
              </a:rPr>
              <a:t>Physiology and Biophysics</a:t>
            </a:r>
          </a:p>
          <a:p>
            <a:pPr marL="974725" lvl="4" indent="-349250" algn="l">
              <a:buFont typeface="Arial" pitchFamily="34" charset="0"/>
              <a:buChar char="•"/>
            </a:pPr>
            <a:r>
              <a:rPr lang="en-US" sz="2400" dirty="0">
                <a:solidFill>
                  <a:srgbClr val="B60225"/>
                </a:solidFill>
              </a:rPr>
              <a:t>Pathology</a:t>
            </a:r>
            <a:br>
              <a:rPr lang="en-US" sz="800" dirty="0"/>
            </a:br>
            <a:br>
              <a:rPr lang="en-US" sz="800" dirty="0"/>
            </a:br>
            <a:r>
              <a:rPr lang="en-US" sz="800" dirty="0"/>
              <a:t>                                                                                                                                           </a:t>
            </a:r>
            <a:r>
              <a:rPr lang="en-US" sz="2400" dirty="0">
                <a:solidFill>
                  <a:schemeClr val="tx1"/>
                </a:solidFill>
              </a:rPr>
              <a:t>… and more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71850" y="293169"/>
            <a:ext cx="3606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34" charset="0"/>
                <a:cs typeface="Helvetica" pitchFamily="34" charset="0"/>
              </a:rPr>
              <a:t> Academic Departments</a:t>
            </a:r>
          </a:p>
          <a:p>
            <a:pPr algn="ctr"/>
            <a:r>
              <a:rPr lang="en-US" dirty="0">
                <a:latin typeface="Helvetica" pitchFamily="34" charset="0"/>
                <a:cs typeface="Helvetica" pitchFamily="34" charset="0"/>
              </a:rPr>
              <a:t> versus Programs </a:t>
            </a:r>
          </a:p>
        </p:txBody>
      </p:sp>
    </p:spTree>
    <p:extLst>
      <p:ext uri="{BB962C8B-B14F-4D97-AF65-F5344CB8AC3E}">
        <p14:creationId xmlns:p14="http://schemas.microsoft.com/office/powerpoint/2010/main" val="2617947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57200" y="1066801"/>
            <a:ext cx="8229600" cy="3396915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Faculty (and staff) are assigned to departments for payroll and other administrative reasons,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/>
              <a:t>but most faculty </a:t>
            </a:r>
            <a:br>
              <a:rPr lang="en-US" sz="3200" dirty="0"/>
            </a:br>
            <a:r>
              <a:rPr lang="en-US" sz="3200" dirty="0"/>
              <a:t>belong to more than one graduate program.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4463716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34" charset="0"/>
                <a:cs typeface="Helvetica" pitchFamily="34" charset="0"/>
              </a:rPr>
              <a:t>Students from different graduate programs (Genetics, Micro, MCB, BSB, BME, etc.) often work side-by-side in the same laboratory.</a:t>
            </a:r>
          </a:p>
        </p:txBody>
      </p:sp>
    </p:spTree>
    <p:extLst>
      <p:ext uri="{BB962C8B-B14F-4D97-AF65-F5344CB8AC3E}">
        <p14:creationId xmlns:p14="http://schemas.microsoft.com/office/powerpoint/2010/main" val="318871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56259" y="1463040"/>
            <a:ext cx="8214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B60225"/>
                </a:solidFill>
                <a:latin typeface="Helvetica" pitchFamily="34" charset="0"/>
                <a:cs typeface="Helvetica" pitchFamily="34" charset="0"/>
              </a:rPr>
              <a:t>The Department of Microbiology and Immunology: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71597" y="2318743"/>
            <a:ext cx="54978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Helvetica" pitchFamily="34" charset="0"/>
                <a:cs typeface="Helvetica" pitchFamily="34" charset="0"/>
              </a:rPr>
              <a:t>is the ‘host department’ of first-year Genetics (BGE) students until they join labs.</a:t>
            </a:r>
            <a:br>
              <a:rPr lang="en-US" sz="2000" dirty="0">
                <a:latin typeface="Helvetica" pitchFamily="34" charset="0"/>
                <a:cs typeface="Helvetica" pitchFamily="34" charset="0"/>
              </a:rPr>
            </a:br>
            <a:endParaRPr lang="en-US" sz="2000" dirty="0"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Helvetica" pitchFamily="34" charset="0"/>
                <a:cs typeface="Helvetica" pitchFamily="34" charset="0"/>
              </a:rPr>
              <a:t>is the home department of the Microbiology &amp; Immunology (HBM) graduate program.</a:t>
            </a:r>
            <a:br>
              <a:rPr lang="en-US" sz="2000" dirty="0">
                <a:latin typeface="Helvetica" pitchFamily="34" charset="0"/>
                <a:cs typeface="Helvetica" pitchFamily="34" charset="0"/>
              </a:rPr>
            </a:br>
            <a:endParaRPr lang="en-US" sz="2000" dirty="0"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56259" y="4614104"/>
            <a:ext cx="2727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" pitchFamily="34" charset="0"/>
                <a:cs typeface="Helvetica" pitchFamily="34" charset="0"/>
              </a:rPr>
              <a:t>Dr. David Thanassi, Chairman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84219" y="4873288"/>
            <a:ext cx="6158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The Genetics Program is interdepartmental, with approximately 100 faculty in more than 12 departments.  Genetics students become ‘members’ of their research mentor’s home department when they join labs.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0140" y="441305"/>
            <a:ext cx="4213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34" charset="0"/>
                <a:cs typeface="Helvetica" pitchFamily="34" charset="0"/>
              </a:rPr>
              <a:t>Our Departmental Home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054" y="2454533"/>
            <a:ext cx="1836166" cy="2048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60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Picture Placeholder 7"/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307243669"/>
              </p:ext>
            </p:extLst>
          </p:nvPr>
        </p:nvGraphicFramePr>
        <p:xfrm>
          <a:off x="0" y="1090613"/>
          <a:ext cx="9144000" cy="520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261" y="1293921"/>
            <a:ext cx="4669403" cy="28596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20092" y="1462088"/>
            <a:ext cx="3703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34" charset="0"/>
                <a:cs typeface="Helvetica" pitchFamily="34" charset="0"/>
              </a:rPr>
              <a:t>Your research may be conducted in the Life Sciences Building, Centers for Molecular Medicine (CMM),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3123" y="4567058"/>
            <a:ext cx="3716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34" charset="0"/>
                <a:cs typeface="Helvetica" pitchFamily="34" charset="0"/>
              </a:rPr>
              <a:t>the Basic Science Tower (BST), the Health Sciences Tower, or the MART in the Health Science Center (HSC), or…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3275" y="426720"/>
            <a:ext cx="3977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34" charset="0"/>
                <a:cs typeface="Helvetica" pitchFamily="34" charset="0"/>
              </a:rPr>
              <a:t>Facilities</a:t>
            </a:r>
          </a:p>
        </p:txBody>
      </p:sp>
      <p:pic>
        <p:nvPicPr>
          <p:cNvPr id="4" name="Picture 3" descr="A view of a city&#10;&#10;Description automatically generated">
            <a:extLst>
              <a:ext uri="{FF2B5EF4-FFF2-40B4-BE49-F238E27FC236}">
                <a16:creationId xmlns:a16="http://schemas.microsoft.com/office/drawing/2014/main" id="{BBA92EF3-AE0E-46E9-9418-894C32EAFF0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904" t="17182" r="15677" b="11319"/>
          <a:stretch/>
        </p:blipFill>
        <p:spPr>
          <a:xfrm>
            <a:off x="4915938" y="3829429"/>
            <a:ext cx="4111628" cy="237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27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" y="1280160"/>
            <a:ext cx="4831080" cy="48310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79998" y="5113020"/>
            <a:ext cx="3692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34" charset="0"/>
                <a:cs typeface="Helvetica" pitchFamily="34" charset="0"/>
              </a:rPr>
              <a:t>…Cold Spring Harbor Laboratory or the Woodbury Genome Center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3275" y="426720"/>
            <a:ext cx="3977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34" charset="0"/>
                <a:cs typeface="Helvetica" pitchFamily="34" charset="0"/>
              </a:rPr>
              <a:t>Facilities</a:t>
            </a:r>
          </a:p>
        </p:txBody>
      </p:sp>
    </p:spTree>
    <p:extLst>
      <p:ext uri="{BB962C8B-B14F-4D97-AF65-F5344CB8AC3E}">
        <p14:creationId xmlns:p14="http://schemas.microsoft.com/office/powerpoint/2010/main" val="4062714762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tony Brook Univers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Stony Brook Medici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Stony Brook Children'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</Template>
  <TotalTime>2275</TotalTime>
  <Words>2020</Words>
  <Application>Microsoft Office PowerPoint</Application>
  <PresentationFormat>On-screen Show (4:3)</PresentationFormat>
  <Paragraphs>259</Paragraphs>
  <Slides>38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Arial</vt:lpstr>
      <vt:lpstr>Calibri</vt:lpstr>
      <vt:lpstr>Courier New</vt:lpstr>
      <vt:lpstr>Helvetica</vt:lpstr>
      <vt:lpstr>Lucida Grande</vt:lpstr>
      <vt:lpstr>Wingdings</vt:lpstr>
      <vt:lpstr>presentation</vt:lpstr>
      <vt:lpstr>Stony Brook University</vt:lpstr>
      <vt:lpstr>Stony Brook Medicine</vt:lpstr>
      <vt:lpstr>Stony Brook Children's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Succeed in Graduate School: The Hidden Curriculum  Succeeding in Graduate School (with thanks to Dr. Janet Hearing)</vt:lpstr>
      <vt:lpstr>  You have support!</vt:lpstr>
      <vt:lpstr>PowerPoint Presentation</vt:lpstr>
      <vt:lpstr>BUT…you should take charge of your education!</vt:lpstr>
      <vt:lpstr>Scientific Skills and the “Hidden Curriculum”</vt:lpstr>
      <vt:lpstr>Basic Starting Points</vt:lpstr>
      <vt:lpstr>Research “Mechanics”</vt:lpstr>
      <vt:lpstr>PowerPoint Presentation</vt:lpstr>
      <vt:lpstr>Having New Ideas</vt:lpstr>
      <vt:lpstr>Choosing a Research Mentor</vt:lpstr>
      <vt:lpstr>Career Development: Don’t Leave it to the End!</vt:lpstr>
      <vt:lpstr>Useful Listservs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Kathryn</dc:creator>
  <cp:lastModifiedBy>Furie, Martha</cp:lastModifiedBy>
  <cp:revision>209</cp:revision>
  <cp:lastPrinted>2012-02-02T20:51:24Z</cp:lastPrinted>
  <dcterms:created xsi:type="dcterms:W3CDTF">2013-08-18T18:51:49Z</dcterms:created>
  <dcterms:modified xsi:type="dcterms:W3CDTF">2022-08-16T19:53:59Z</dcterms:modified>
</cp:coreProperties>
</file>