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3" r:id="rId7"/>
    <p:sldId id="265" r:id="rId8"/>
    <p:sldId id="277" r:id="rId9"/>
    <p:sldId id="266" r:id="rId10"/>
    <p:sldId id="267" r:id="rId11"/>
    <p:sldId id="268" r:id="rId12"/>
    <p:sldId id="269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4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6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3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9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6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9D794-5DD5-4311-B358-8D81FE76877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9F73-5114-42AD-AFD0-78024C76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6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49" y="3732903"/>
            <a:ext cx="5391902" cy="92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myRESEARCH</a:t>
            </a:r>
            <a:r>
              <a:rPr lang="en-US" dirty="0" smtClean="0"/>
              <a:t> IRB Instructions to Submit CR Information </a:t>
            </a: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U</a:t>
            </a:r>
            <a:r>
              <a:rPr lang="en-US" dirty="0" smtClean="0"/>
              <a:t>sing an External IRB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0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6" y="366053"/>
            <a:ext cx="10090672" cy="6045505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2060516" y="832333"/>
            <a:ext cx="6313939" cy="1123216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Make note of any ancillary reviews required for submission – this will be managed on the next </a:t>
            </a:r>
            <a:r>
              <a:rPr lang="en-US" b="1" dirty="0" smtClean="0">
                <a:solidFill>
                  <a:schemeClr val="tx1"/>
                </a:solidFill>
              </a:rPr>
              <a:t>page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Click FINISH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6" y="297800"/>
            <a:ext cx="11213649" cy="6404214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 rot="10800000" flipV="1">
            <a:off x="4109413" y="2033194"/>
            <a:ext cx="4927007" cy="1624406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Click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en-US" sz="1600" dirty="0" smtClean="0">
                <a:solidFill>
                  <a:schemeClr val="tx1"/>
                </a:solidFill>
              </a:rPr>
              <a:t> study link to upload </a:t>
            </a:r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urrent </a:t>
            </a:r>
            <a:r>
              <a:rPr lang="en-US" sz="1600" i="1" u="sng" dirty="0" smtClean="0">
                <a:solidFill>
                  <a:schemeClr val="tx1"/>
                </a:solidFill>
              </a:rPr>
              <a:t>reviewing</a:t>
            </a:r>
            <a:r>
              <a:rPr lang="en-US" sz="1600" dirty="0" smtClean="0">
                <a:solidFill>
                  <a:schemeClr val="tx1"/>
                </a:solidFill>
              </a:rPr>
              <a:t> IRB documents into the “study”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i.e. current approval letter, updated protocol, updated </a:t>
            </a:r>
            <a:r>
              <a:rPr lang="en-US" sz="1600" b="1" dirty="0" smtClean="0">
                <a:solidFill>
                  <a:schemeClr val="tx1"/>
                </a:solidFill>
              </a:rPr>
              <a:t>master</a:t>
            </a:r>
            <a:r>
              <a:rPr lang="en-US" sz="1600" dirty="0" smtClean="0">
                <a:solidFill>
                  <a:schemeClr val="tx1"/>
                </a:solidFill>
              </a:rPr>
              <a:t> documents (not site specific)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2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4" y="433228"/>
            <a:ext cx="10133703" cy="5849238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3141228" y="3465424"/>
            <a:ext cx="4690339" cy="751574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to EDIT STUDY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7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64" y="322730"/>
            <a:ext cx="11372254" cy="6035583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3958810" y="2248754"/>
            <a:ext cx="4927007" cy="2140502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Include any changes to these fields if applicable and then Add Year to pre-fix of short title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Ex: “2019 CR: </a:t>
            </a:r>
            <a:r>
              <a:rPr lang="en-US" dirty="0" err="1" smtClean="0">
                <a:solidFill>
                  <a:schemeClr val="tx1"/>
                </a:solidFill>
              </a:rPr>
              <a:t>Advarra</a:t>
            </a:r>
            <a:r>
              <a:rPr lang="en-US" dirty="0" smtClean="0">
                <a:solidFill>
                  <a:schemeClr val="tx1"/>
                </a:solidFill>
              </a:rPr>
              <a:t>; Pfizer: 123456”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Continue..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763793" y="3883511"/>
            <a:ext cx="3087445" cy="83909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4" y="548640"/>
            <a:ext cx="10951284" cy="6088828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1656673" y="5154375"/>
            <a:ext cx="4690339" cy="751574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Label and add updated version of protocol then continue</a:t>
            </a:r>
          </a:p>
        </p:txBody>
      </p:sp>
    </p:spTree>
    <p:extLst>
      <p:ext uri="{BB962C8B-B14F-4D97-AF65-F5344CB8AC3E}">
        <p14:creationId xmlns:p14="http://schemas.microsoft.com/office/powerpoint/2010/main" val="192835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1" y="168714"/>
            <a:ext cx="10284311" cy="6540647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2305540" y="2022570"/>
            <a:ext cx="4690339" cy="751574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renewal approval letter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728" y="3120213"/>
            <a:ext cx="471261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9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59" y="699248"/>
            <a:ext cx="11211780" cy="5798371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1613642" y="3368606"/>
            <a:ext cx="4690339" cy="751574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or edit funding information if applicable then continue.</a:t>
            </a:r>
          </a:p>
        </p:txBody>
      </p:sp>
    </p:spTree>
    <p:extLst>
      <p:ext uri="{BB962C8B-B14F-4D97-AF65-F5344CB8AC3E}">
        <p14:creationId xmlns:p14="http://schemas.microsoft.com/office/powerpoint/2010/main" val="352004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39" y="418642"/>
            <a:ext cx="10656415" cy="622922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098662" y="139849"/>
            <a:ext cx="4507455" cy="1312433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Only edit information if applicable (may need to provide answer to new question #7 &amp; #8 Then continue…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5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59" y="737717"/>
            <a:ext cx="11778075" cy="6120283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120177" y="623944"/>
            <a:ext cx="4507455" cy="989704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Update drug information </a:t>
            </a:r>
            <a:r>
              <a:rPr lang="en-US" dirty="0" smtClean="0">
                <a:solidFill>
                  <a:schemeClr val="tx1"/>
                </a:solidFill>
              </a:rPr>
              <a:t>or other study specific fields if </a:t>
            </a:r>
            <a:r>
              <a:rPr lang="en-US" dirty="0" smtClean="0">
                <a:solidFill>
                  <a:schemeClr val="tx1"/>
                </a:solidFill>
              </a:rPr>
              <a:t>applicable, then continue to next page and click </a:t>
            </a:r>
            <a:r>
              <a:rPr lang="en-US" b="1" dirty="0" smtClean="0">
                <a:solidFill>
                  <a:schemeClr val="tx1"/>
                </a:solidFill>
              </a:rPr>
              <a:t>FINISH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7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5" y="602428"/>
            <a:ext cx="11718118" cy="5142156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4173962" y="1324654"/>
            <a:ext cx="4690339" cy="751574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blue </a:t>
            </a:r>
            <a:r>
              <a:rPr lang="en-US" dirty="0" smtClean="0">
                <a:solidFill>
                  <a:schemeClr val="tx1"/>
                </a:solidFill>
              </a:rPr>
              <a:t>local site link to return to site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925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9" y="806824"/>
            <a:ext cx="10653660" cy="5538885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 rot="20362474">
            <a:off x="5766098" y="2936836"/>
            <a:ext cx="3399417" cy="914400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Active study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93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9" y="462708"/>
            <a:ext cx="11611211" cy="5216090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2009063" y="2989844"/>
            <a:ext cx="5833262" cy="1915641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Manage Ancillary Reviews. Once Chair signature obtained, PI must “submit” the study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6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03" y="290456"/>
            <a:ext cx="10069911" cy="6454589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2678652" y="1796526"/>
            <a:ext cx="2334411" cy="3679115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Click “report continuing review data” and then complete questions in pop up 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38281" y="4615030"/>
            <a:ext cx="978408" cy="33348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79115" y="4968556"/>
            <a:ext cx="133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ok when finished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217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41" y="154235"/>
            <a:ext cx="9937216" cy="7348251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 rot="20362474">
            <a:off x="3004361" y="2869568"/>
            <a:ext cx="3399417" cy="914400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Click: CREATE MODIFICATION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3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495759"/>
            <a:ext cx="11888859" cy="6004193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1301673" y="2581831"/>
            <a:ext cx="4173970" cy="1075769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Modification and then choose the appropriate scope below, then continue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9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65" y="210385"/>
            <a:ext cx="10682343" cy="6739055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3786689" y="1484552"/>
            <a:ext cx="4173970" cy="914400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Choose appropriate status of study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6241226" y="2486806"/>
            <a:ext cx="4473390" cy="914400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if modification requires subject notification. Leave blank if N/A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4821216" y="4260923"/>
            <a:ext cx="4173970" cy="1193204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Provide Summary of modification – This acts as cover memo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Then CONTINUE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038" y="3816288"/>
            <a:ext cx="3042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EX:</a:t>
            </a:r>
          </a:p>
          <a:p>
            <a:r>
              <a:rPr lang="en-US" sz="1200" dirty="0" smtClean="0"/>
              <a:t>Minor Amendment:</a:t>
            </a:r>
          </a:p>
          <a:p>
            <a:r>
              <a:rPr lang="en-US" sz="1200" dirty="0" smtClean="0"/>
              <a:t>1. Change in personnel – addition of Jane Doe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337994" y="446261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8038" y="4801173"/>
            <a:ext cx="258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Continuing Review Submission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961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398034"/>
            <a:ext cx="11338560" cy="6078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6089" y="139849"/>
            <a:ext cx="4324574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Update Funding if Applicable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6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0" y="379395"/>
            <a:ext cx="10201835" cy="39588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750" y="2506532"/>
            <a:ext cx="4324574" cy="11568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Update and add personnel/locations if applicable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*</a:t>
            </a:r>
            <a:r>
              <a:rPr lang="en-US" sz="1400" dirty="0" smtClean="0">
                <a:solidFill>
                  <a:schemeClr val="tx1"/>
                </a:solidFill>
              </a:rPr>
              <a:t>These pages only pop up if study team option was chosen on first page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2" y="3663354"/>
            <a:ext cx="10822193" cy="31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7" y="627961"/>
            <a:ext cx="11516886" cy="5827923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1309815" y="1031954"/>
            <a:ext cx="6256937" cy="914400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 updated site specific Consent Forms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1210662" y="4511448"/>
            <a:ext cx="6256937" cy="914400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 updated site recruitment materials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1210662" y="5425848"/>
            <a:ext cx="6256937" cy="914400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 “other” updated site specific Forms</a:t>
            </a:r>
          </a:p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i.e. redacted </a:t>
            </a:r>
            <a:r>
              <a:rPr lang="en-US" sz="1400" b="1" dirty="0">
                <a:solidFill>
                  <a:srgbClr val="00B0F0"/>
                </a:solidFill>
              </a:rPr>
              <a:t>c</a:t>
            </a:r>
            <a:r>
              <a:rPr lang="en-US" sz="1400" b="1" dirty="0" smtClean="0">
                <a:solidFill>
                  <a:srgbClr val="00B0F0"/>
                </a:solidFill>
              </a:rPr>
              <a:t>onsent </a:t>
            </a:r>
            <a:r>
              <a:rPr lang="en-US" sz="1400" b="1" dirty="0">
                <a:solidFill>
                  <a:srgbClr val="00B0F0"/>
                </a:solidFill>
              </a:rPr>
              <a:t>f</a:t>
            </a:r>
            <a:r>
              <a:rPr lang="en-US" sz="1400" b="1" dirty="0" smtClean="0">
                <a:solidFill>
                  <a:srgbClr val="00B0F0"/>
                </a:solidFill>
              </a:rPr>
              <a:t>orm and I/E checklist if enrolled since last approval</a:t>
            </a:r>
            <a:endParaRPr lang="en-US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5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335</Words>
  <Application>Microsoft Office PowerPoint</Application>
  <PresentationFormat>Widescreen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myRESEARCH IRB Instructions to Submit CR Information When Using an External IRB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Lu-Ann Kozlowski</dc:creator>
  <cp:lastModifiedBy>Lu-Ann Kozlowski</cp:lastModifiedBy>
  <cp:revision>38</cp:revision>
  <cp:lastPrinted>2019-07-11T16:36:14Z</cp:lastPrinted>
  <dcterms:created xsi:type="dcterms:W3CDTF">2019-07-11T14:43:54Z</dcterms:created>
  <dcterms:modified xsi:type="dcterms:W3CDTF">2019-10-11T15:59:57Z</dcterms:modified>
</cp:coreProperties>
</file>